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62" r:id="rId5"/>
    <p:sldId id="263" r:id="rId6"/>
    <p:sldId id="265" r:id="rId7"/>
    <p:sldId id="266" r:id="rId8"/>
    <p:sldId id="268" r:id="rId9"/>
    <p:sldId id="269" r:id="rId10"/>
    <p:sldId id="270" r:id="rId11"/>
    <p:sldId id="271" r:id="rId12"/>
  </p:sldIdLst>
  <p:sldSz cx="12192000" cy="6858000"/>
  <p:notesSz cx="9944100" cy="6805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drew Brown" initials="AB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4660"/>
  </p:normalViewPr>
  <p:slideViewPr>
    <p:cSldViewPr snapToGrid="0">
      <p:cViewPr varScale="1">
        <p:scale>
          <a:sx n="83" d="100"/>
          <a:sy n="83" d="100"/>
        </p:scale>
        <p:origin x="-498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9110" cy="34028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32689" y="0"/>
            <a:ext cx="4309110" cy="34028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0DED3D-6FE7-4674-9F11-9AC8BC77107D}" type="datetimeFigureOut">
              <a:rPr lang="en-GB" smtClean="0"/>
              <a:t>29/07/2016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464151"/>
            <a:ext cx="4309110" cy="3402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32689" y="6464151"/>
            <a:ext cx="4309110" cy="3402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9BEEA3-1E57-4E6A-9422-ED76809D21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7491170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9110" cy="3414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32689" y="0"/>
            <a:ext cx="4309110" cy="3414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7EDA53-66C0-43E9-8786-E7BC0212192C}" type="datetimeFigureOut">
              <a:rPr lang="en-GB" smtClean="0"/>
              <a:t>29/07/2016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0900"/>
            <a:ext cx="4083050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4411" y="3275201"/>
            <a:ext cx="7955279" cy="267971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464152"/>
            <a:ext cx="4309110" cy="3414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32689" y="6464152"/>
            <a:ext cx="4309110" cy="3414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808D3F-4057-4586-A89B-39A197D67E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3311216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08D3F-4057-4586-A89B-39A197D67E2A}" type="slidenum">
              <a:rPr lang="en-GB" smtClean="0"/>
              <a:t>1</a:t>
            </a:fld>
            <a:endParaRPr lang="en-GB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3929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Links:</a:t>
            </a:r>
          </a:p>
          <a:p>
            <a:r>
              <a:rPr lang="en-GB" dirty="0" smtClean="0"/>
              <a:t>Tackling</a:t>
            </a:r>
            <a:r>
              <a:rPr lang="en-GB" baseline="0" dirty="0" smtClean="0"/>
              <a:t> Bureaucracy follow-up report:  </a:t>
            </a:r>
            <a:r>
              <a:rPr lang="en-GB" dirty="0" smtClean="0"/>
              <a:t>http://www.gov.scot/Resource/0047/00473538.pdf</a:t>
            </a:r>
          </a:p>
          <a:p>
            <a:r>
              <a:rPr lang="en-GB" dirty="0" smtClean="0"/>
              <a:t>Working Group on Assessment and National Qualifications WG report:  http://www.gov.scot/Topics/Education/Schools/WorkingGrouponAssessmentandNQs/ANQGroupPaper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08D3F-4057-4586-A89B-39A197D67E2A}" type="slidenum">
              <a:rPr lang="en-GB" smtClean="0"/>
              <a:t>3</a:t>
            </a:fld>
            <a:endParaRPr lang="en-GB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9961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Indicative ballot details:  https://ssta.org.uk/2016/06/ssta-prepared-take-action-cut-teacher-workload/</a:t>
            </a:r>
          </a:p>
          <a:p>
            <a:r>
              <a:rPr lang="en-GB" dirty="0" smtClean="0"/>
              <a:t>The EIS has reported over 95%</a:t>
            </a:r>
            <a:r>
              <a:rPr lang="en-GB" baseline="0" dirty="0" smtClean="0"/>
              <a:t> support for industrial action short of strike action.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08D3F-4057-4586-A89B-39A197D67E2A}" type="slidenum">
              <a:rPr lang="en-GB" smtClean="0"/>
              <a:t>4</a:t>
            </a:fld>
            <a:endParaRPr lang="en-GB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4999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Chaired</a:t>
            </a:r>
            <a:r>
              <a:rPr lang="en-GB" baseline="0" dirty="0" smtClean="0"/>
              <a:t> discussion, moving towards a clear sense of purpose.</a:t>
            </a:r>
          </a:p>
          <a:p>
            <a:r>
              <a:rPr lang="en-GB" baseline="0" dirty="0" smtClean="0"/>
              <a:t>The government has been dragging its heels on workload for a number of years. 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08D3F-4057-4586-A89B-39A197D67E2A}" type="slidenum">
              <a:rPr lang="en-GB" smtClean="0"/>
              <a:t>5</a:t>
            </a:fld>
            <a:endParaRPr lang="en-GB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2517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Ballot papers must,</a:t>
            </a:r>
            <a:r>
              <a:rPr lang="en-GB" baseline="0" dirty="0" smtClean="0"/>
              <a:t> by law, be sent to members’ home addresses.  It is really important that the SSTA has current accurate records.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08D3F-4057-4586-A89B-39A197D67E2A}" type="slidenum">
              <a:rPr lang="en-GB" smtClean="0"/>
              <a:t>6</a:t>
            </a:fld>
            <a:endParaRPr lang="en-GB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9543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 ballot such as this is a bit like a petition: the more support it has, the stronger its effect can be. </a:t>
            </a:r>
          </a:p>
          <a:p>
            <a:r>
              <a:rPr lang="en-GB" dirty="0" smtClean="0"/>
              <a:t>It’s really important that teaching unions are working together on this.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08D3F-4057-4586-A89B-39A197D67E2A}" type="slidenum">
              <a:rPr lang="en-GB" smtClean="0"/>
              <a:t>7</a:t>
            </a:fld>
            <a:endParaRPr lang="en-GB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79880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If</a:t>
            </a:r>
            <a:r>
              <a:rPr lang="en-GB" baseline="0" dirty="0" smtClean="0"/>
              <a:t> large numbers choose n</a:t>
            </a:r>
            <a:r>
              <a:rPr lang="en-GB" dirty="0" smtClean="0"/>
              <a:t>ot to vote, or forget to vote, or don’t get round to it, politicians and others will get the impression that teachers think workload is acceptable.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08D3F-4057-4586-A89B-39A197D67E2A}" type="slidenum">
              <a:rPr lang="en-GB" smtClean="0"/>
              <a:t>8</a:t>
            </a:fld>
            <a:endParaRPr lang="en-GB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1806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</a:t>
            </a:r>
            <a:r>
              <a:rPr lang="en-GB" baseline="0" dirty="0" smtClean="0"/>
              <a:t> previous ‘work to rule’ was not uniformly effective.  If, following a vote, it becomes necessary to take action, it will need to be well-focused, well-defined, and in collaboration with other teaching unions.</a:t>
            </a:r>
          </a:p>
          <a:p>
            <a:r>
              <a:rPr lang="en-GB" baseline="0" dirty="0" smtClean="0"/>
              <a:t>There needs to be the possibility of action quickly to start making a difference soon.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08D3F-4057-4586-A89B-39A197D67E2A}" type="slidenum">
              <a:rPr lang="en-GB" smtClean="0"/>
              <a:t>9</a:t>
            </a:fld>
            <a:endParaRPr lang="en-GB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22921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Don’t put off voting, don’t wait until you get round to it.  Mark</a:t>
            </a:r>
            <a:r>
              <a:rPr lang="en-GB" baseline="0" dirty="0" smtClean="0"/>
              <a:t> and p</a:t>
            </a:r>
            <a:r>
              <a:rPr lang="en-GB" dirty="0" smtClean="0"/>
              <a:t>ost</a:t>
            </a:r>
            <a:r>
              <a:rPr lang="en-GB" baseline="0" dirty="0" smtClean="0"/>
              <a:t> your ballot paper</a:t>
            </a:r>
            <a:r>
              <a:rPr lang="en-GB" dirty="0" smtClean="0"/>
              <a:t> as soon as you receive it.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08D3F-4057-4586-A89B-39A197D67E2A}" type="slidenum">
              <a:rPr lang="en-GB" smtClean="0"/>
              <a:t>10</a:t>
            </a:fld>
            <a:endParaRPr lang="en-GB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48020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Don’t put off voting, don’t wait until you get round to it.  Mark</a:t>
            </a:r>
            <a:r>
              <a:rPr lang="en-GB" baseline="0" dirty="0" smtClean="0"/>
              <a:t> and p</a:t>
            </a:r>
            <a:r>
              <a:rPr lang="en-GB" dirty="0" smtClean="0"/>
              <a:t>ost</a:t>
            </a:r>
            <a:r>
              <a:rPr lang="en-GB" baseline="0" dirty="0" smtClean="0"/>
              <a:t> your ballot paper</a:t>
            </a:r>
            <a:r>
              <a:rPr lang="en-GB" dirty="0" smtClean="0"/>
              <a:t> as soon as you receive it.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08D3F-4057-4586-A89B-39A197D67E2A}" type="slidenum">
              <a:rPr lang="en-GB" smtClean="0"/>
              <a:t>11</a:t>
            </a:fld>
            <a:endParaRPr lang="en-GB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4802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C412-9096-4F5D-AB24-BEC3682EB92A}" type="datetime1">
              <a:rPr lang="en-US" smtClean="0"/>
              <a:t>7/29/2016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A3FB2-C454-41E7-8575-5293D5FF6755}" type="datetime1">
              <a:rPr lang="en-US" smtClean="0"/>
              <a:t>7/29/2016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CB00-9377-4726-87C7-4DB07BBA428E}" type="datetime1">
              <a:rPr lang="en-US" smtClean="0"/>
              <a:t>7/29/2016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FAC40-DBBC-40D9-9424-C38AED3A5659}" type="datetime1">
              <a:rPr lang="en-US" smtClean="0"/>
              <a:t>7/29/2016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AB9A4-206B-4999-A680-5B356C7D9A90}" type="datetime1">
              <a:rPr lang="en-US" smtClean="0"/>
              <a:t>7/29/2016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B67D-C412-4F3C-9061-F949066720DD}" type="datetime1">
              <a:rPr lang="en-US" smtClean="0"/>
              <a:t>7/29/2016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EF29D-5678-4BC3-A9C0-AE67E5D6A47A}" type="datetime1">
              <a:rPr lang="en-US" smtClean="0"/>
              <a:t>7/29/2016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5DB3E-3E7B-4E3D-A61B-65FF647968C7}" type="datetime1">
              <a:rPr lang="en-US" smtClean="0"/>
              <a:t>7/29/2016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BA9EB-3C82-4BB3-9DFE-1DAB33EE7ADA}" type="datetime1">
              <a:rPr lang="en-US" smtClean="0"/>
              <a:t>7/29/2016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C1AEB-406A-4E4E-928C-1974A746A406}" type="datetime1">
              <a:rPr lang="en-US" smtClean="0"/>
              <a:t>7/29/2016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0EF36-380D-4BFB-AD6E-6122C98C5A43}" type="datetime1">
              <a:rPr lang="en-US" smtClean="0"/>
              <a:t>7/29/2016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5CF94-041F-42F2-A9AD-D42835AA16D9}" type="datetime1">
              <a:rPr lang="en-US" smtClean="0"/>
              <a:t>7/29/2016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DE56B-1027-443E-AA20-039B45611826}" type="datetime1">
              <a:rPr lang="en-US" smtClean="0"/>
              <a:t>7/29/2016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BD0AE-1785-49E1-91D4-1620F421AE3D}" type="datetime1">
              <a:rPr lang="en-US" smtClean="0"/>
              <a:t>7/29/2016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D155C-AA21-40E0-882E-93803A870DE9}" type="datetime1">
              <a:rPr lang="en-US" smtClean="0"/>
              <a:t>7/29/2016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5CBC7-27ED-46B6-B7A4-5A98DAA097F8}" type="datetime1">
              <a:rPr lang="en-US" smtClean="0"/>
              <a:t>7/29/2016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E9D3D-2093-4A7F-94E6-A76A9E3BD2BA}" type="datetime1">
              <a:rPr lang="en-US" smtClean="0"/>
              <a:t>7/29/2016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37718BA-E31B-4B2B-BD49-87AE2F3C7F8A}" type="datetime1">
              <a:rPr lang="en-US" smtClean="0"/>
              <a:t>7/29/2016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School members meeting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August 2016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2836" y="234656"/>
            <a:ext cx="2761727" cy="9022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5189219"/>
            <a:ext cx="93840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This PowerPoint presentation can be downloaded from the SSTA website at </a:t>
            </a:r>
          </a:p>
          <a:p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www.ssta.org.uk/ppaug2016</a:t>
            </a:r>
          </a:p>
        </p:txBody>
      </p:sp>
    </p:spTree>
    <p:extLst>
      <p:ext uri="{BB962C8B-B14F-4D97-AF65-F5344CB8AC3E}">
        <p14:creationId xmlns:p14="http://schemas.microsoft.com/office/powerpoint/2010/main" val="412406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 smtClean="0"/>
              <a:t>Welcome back!</a:t>
            </a:r>
            <a:endParaRPr lang="en-GB" cap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2836" y="234656"/>
            <a:ext cx="2761727" cy="9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604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228601"/>
            <a:ext cx="8534400" cy="1143000"/>
          </a:xfrm>
        </p:spPr>
        <p:txBody>
          <a:bodyPr/>
          <a:lstStyle/>
          <a:p>
            <a:r>
              <a:rPr lang="en-GB" cap="none" dirty="0" smtClean="0"/>
              <a:t>SSTA Indicative ballot, April/May 2016</a:t>
            </a:r>
            <a:endParaRPr lang="en-GB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684212" y="1752600"/>
            <a:ext cx="998378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96% believe the measures proposed in the ‘Tackling Bureaucracy follow-up report’ </a:t>
            </a:r>
            <a:r>
              <a:rPr lang="en-GB" sz="2400" b="1" dirty="0" smtClean="0"/>
              <a:t>have not delivered </a:t>
            </a:r>
            <a:r>
              <a:rPr lang="en-GB" sz="2400" dirty="0" smtClean="0"/>
              <a:t>a reduction in teacher workload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Nearly 96% </a:t>
            </a:r>
            <a:r>
              <a:rPr lang="en-GB" sz="2400" b="1" dirty="0" smtClean="0"/>
              <a:t>are not confident </a:t>
            </a:r>
            <a:r>
              <a:rPr lang="en-GB" sz="2400" dirty="0" smtClean="0"/>
              <a:t>that the measures proposed by the SQA will deliver reductions in teacher workload in session 2016-17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Over 93% </a:t>
            </a:r>
            <a:r>
              <a:rPr lang="en-GB" sz="2400" b="1" dirty="0" smtClean="0"/>
              <a:t>are not confident </a:t>
            </a:r>
            <a:r>
              <a:rPr lang="en-GB" sz="2400" dirty="0" smtClean="0"/>
              <a:t>that measures proposed by the SQA will reduce workload in the long term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2836" y="234656"/>
            <a:ext cx="2761727" cy="9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933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228601"/>
            <a:ext cx="8534400" cy="1143000"/>
          </a:xfrm>
        </p:spPr>
        <p:txBody>
          <a:bodyPr/>
          <a:lstStyle/>
          <a:p>
            <a:r>
              <a:rPr lang="en-GB" cap="none" dirty="0" smtClean="0"/>
              <a:t>SSTA Indicative ballot</a:t>
            </a:r>
            <a:endParaRPr lang="en-GB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684212" y="1752600"/>
            <a:ext cx="99837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Nearly 64% are prepared to take </a:t>
            </a:r>
            <a:r>
              <a:rPr lang="en-GB" sz="2400" b="1" dirty="0" smtClean="0"/>
              <a:t>‘strike action’ </a:t>
            </a:r>
            <a:r>
              <a:rPr lang="en-GB" sz="2400" dirty="0" smtClean="0"/>
              <a:t>to reduce teacher workload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Over 91% are prepared to take </a:t>
            </a:r>
            <a:r>
              <a:rPr lang="en-GB" sz="2400" b="1" dirty="0" smtClean="0"/>
              <a:t>‘action short of strike action’</a:t>
            </a:r>
            <a:r>
              <a:rPr lang="en-GB" sz="2400" dirty="0" smtClean="0"/>
              <a:t> to reduce teacher workload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2836" y="234656"/>
            <a:ext cx="2761727" cy="9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843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228601"/>
            <a:ext cx="8534400" cy="1143000"/>
          </a:xfrm>
        </p:spPr>
        <p:txBody>
          <a:bodyPr/>
          <a:lstStyle/>
          <a:p>
            <a:r>
              <a:rPr lang="en-GB" cap="none" dirty="0" smtClean="0"/>
              <a:t>Questions to consider</a:t>
            </a:r>
            <a:endParaRPr lang="en-GB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684212" y="1752600"/>
            <a:ext cx="998378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sz="2400" dirty="0" smtClean="0"/>
              <a:t>What are the main factors giving rise to increases in workload?</a:t>
            </a:r>
          </a:p>
          <a:p>
            <a:pPr marL="457200" indent="-457200">
              <a:buFont typeface="+mj-lt"/>
              <a:buAutoNum type="arabicPeriod"/>
            </a:pPr>
            <a:endParaRPr lang="en-GB" sz="2400" dirty="0"/>
          </a:p>
          <a:p>
            <a:pPr marL="457200" indent="-457200">
              <a:buFont typeface="+mj-lt"/>
              <a:buAutoNum type="arabicPeriod"/>
            </a:pPr>
            <a:r>
              <a:rPr lang="en-GB" sz="2400" dirty="0" smtClean="0"/>
              <a:t>Is workload likely to increase, decrease, or stay about the same in the short term?</a:t>
            </a:r>
          </a:p>
          <a:p>
            <a:pPr marL="457200" indent="-457200">
              <a:buFont typeface="+mj-lt"/>
              <a:buAutoNum type="arabicPeriod"/>
            </a:pPr>
            <a:endParaRPr lang="en-GB" sz="2400" dirty="0"/>
          </a:p>
          <a:p>
            <a:pPr marL="457200" indent="-457200">
              <a:buFont typeface="+mj-lt"/>
              <a:buAutoNum type="arabicPeriod"/>
            </a:pPr>
            <a:r>
              <a:rPr lang="en-GB" sz="2400" dirty="0" smtClean="0"/>
              <a:t>To what extent is reducing workload a genuine priority?</a:t>
            </a:r>
          </a:p>
          <a:p>
            <a:pPr marL="457200" indent="-457200">
              <a:buFont typeface="+mj-lt"/>
              <a:buAutoNum type="arabicPeriod"/>
            </a:pPr>
            <a:endParaRPr lang="en-GB" sz="2400" dirty="0"/>
          </a:p>
          <a:p>
            <a:pPr marL="457200" indent="-457200">
              <a:buFont typeface="+mj-lt"/>
              <a:buAutoNum type="arabicPeriod"/>
            </a:pPr>
            <a:r>
              <a:rPr lang="en-GB" sz="2400" dirty="0" smtClean="0"/>
              <a:t>What can realistically be achieved?</a:t>
            </a:r>
          </a:p>
          <a:p>
            <a:pPr marL="457200" indent="-457200">
              <a:buFont typeface="+mj-lt"/>
              <a:buAutoNum type="arabicPeriod"/>
            </a:pPr>
            <a:endParaRPr lang="en-GB" sz="2400" dirty="0"/>
          </a:p>
          <a:p>
            <a:pPr marL="457200" indent="-457200">
              <a:buFont typeface="+mj-lt"/>
              <a:buAutoNum type="arabicPeriod"/>
            </a:pPr>
            <a:r>
              <a:rPr lang="en-GB" sz="2400" dirty="0" smtClean="0"/>
              <a:t>How can it be achieved?  Who is listening?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2836" y="234656"/>
            <a:ext cx="2761727" cy="9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708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228601"/>
            <a:ext cx="8534400" cy="1143000"/>
          </a:xfrm>
        </p:spPr>
        <p:txBody>
          <a:bodyPr/>
          <a:lstStyle/>
          <a:p>
            <a:r>
              <a:rPr lang="en-GB" cap="none" dirty="0" smtClean="0"/>
              <a:t>Next steps</a:t>
            </a:r>
            <a:endParaRPr lang="en-GB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684212" y="1752600"/>
            <a:ext cx="998378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SSTA National Executive has authorised a </a:t>
            </a:r>
            <a:r>
              <a:rPr lang="en-GB" sz="2400" b="1" dirty="0" smtClean="0"/>
              <a:t>formal ballot </a:t>
            </a:r>
            <a:r>
              <a:rPr lang="en-GB" sz="2400" dirty="0" smtClean="0"/>
              <a:t>of members for </a:t>
            </a:r>
            <a:r>
              <a:rPr lang="en-GB" sz="2400" b="1" dirty="0" smtClean="0"/>
              <a:t>‘action short of strike action’ </a:t>
            </a: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This ballot will take place in September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prstClr val="white"/>
                </a:solidFill>
              </a:rPr>
              <a:t>Unlike </a:t>
            </a:r>
            <a:r>
              <a:rPr lang="en-GB" sz="2400" dirty="0">
                <a:solidFill>
                  <a:prstClr val="white"/>
                </a:solidFill>
              </a:rPr>
              <a:t>the </a:t>
            </a:r>
            <a:r>
              <a:rPr lang="en-GB" sz="2400" b="1" dirty="0">
                <a:solidFill>
                  <a:prstClr val="white"/>
                </a:solidFill>
              </a:rPr>
              <a:t>informal ballot </a:t>
            </a:r>
            <a:r>
              <a:rPr lang="en-GB" sz="2400" dirty="0">
                <a:solidFill>
                  <a:prstClr val="white"/>
                </a:solidFill>
              </a:rPr>
              <a:t>which was by </a:t>
            </a:r>
            <a:r>
              <a:rPr lang="en-GB" sz="2400" dirty="0" smtClean="0">
                <a:solidFill>
                  <a:prstClr val="white"/>
                </a:solidFill>
              </a:rPr>
              <a:t>email,</a:t>
            </a:r>
            <a:r>
              <a:rPr lang="en-GB" sz="2400" dirty="0" smtClean="0"/>
              <a:t> the </a:t>
            </a:r>
            <a:r>
              <a:rPr lang="en-GB" sz="2400" dirty="0"/>
              <a:t>law requires a formal ballot to be </a:t>
            </a:r>
            <a:r>
              <a:rPr lang="en-GB" sz="2400" dirty="0" smtClean="0"/>
              <a:t>postal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If you have </a:t>
            </a:r>
            <a:r>
              <a:rPr lang="en-GB" sz="2400" b="1" dirty="0" smtClean="0"/>
              <a:t>changed postal address </a:t>
            </a:r>
            <a:r>
              <a:rPr lang="en-GB" sz="2400" dirty="0" smtClean="0"/>
              <a:t>recently, make sure the SSTA office is aware.  Your school rep can pass this 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2836" y="234656"/>
            <a:ext cx="2761727" cy="9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881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228601"/>
            <a:ext cx="8534400" cy="1143000"/>
          </a:xfrm>
        </p:spPr>
        <p:txBody>
          <a:bodyPr/>
          <a:lstStyle/>
          <a:p>
            <a:r>
              <a:rPr lang="en-GB" cap="none" dirty="0" smtClean="0"/>
              <a:t>Voting</a:t>
            </a:r>
            <a:endParaRPr lang="en-GB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684212" y="1752600"/>
            <a:ext cx="998378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SSTA negotiators need your </a:t>
            </a:r>
            <a:r>
              <a:rPr lang="en-GB" sz="2400" b="1" dirty="0" smtClean="0"/>
              <a:t>support</a:t>
            </a:r>
            <a:r>
              <a:rPr lang="en-GB" sz="2400" dirty="0" smtClean="0"/>
              <a:t>, please remember to vote</a:t>
            </a: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A few moments spent voting could make a </a:t>
            </a:r>
            <a:r>
              <a:rPr lang="en-GB" sz="2400" b="1" dirty="0"/>
              <a:t>remarkable </a:t>
            </a:r>
            <a:r>
              <a:rPr lang="en-GB" sz="2400" b="1" dirty="0" smtClean="0"/>
              <a:t>long-term difference</a:t>
            </a:r>
            <a:r>
              <a:rPr lang="en-GB" sz="2400" dirty="0" smtClean="0"/>
              <a:t> </a:t>
            </a:r>
            <a:r>
              <a:rPr lang="en-GB" sz="2400" dirty="0"/>
              <a:t>to your </a:t>
            </a:r>
            <a:r>
              <a:rPr lang="en-GB" sz="2400" dirty="0" smtClean="0"/>
              <a:t>workload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The results of the recent indicative ballot are </a:t>
            </a:r>
            <a:r>
              <a:rPr lang="en-GB" sz="2400" dirty="0" smtClean="0"/>
              <a:t>beginning to have an effect, but </a:t>
            </a:r>
            <a:r>
              <a:rPr lang="en-GB" sz="2400" b="1" dirty="0" smtClean="0"/>
              <a:t>more pressure </a:t>
            </a:r>
            <a:r>
              <a:rPr lang="en-GB" sz="2400" dirty="0" smtClean="0"/>
              <a:t>is required</a:t>
            </a: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A high vote in the formal ballot will give negotiators </a:t>
            </a:r>
            <a:r>
              <a:rPr lang="en-GB" sz="2400" b="1" dirty="0" smtClean="0"/>
              <a:t>powerful leverage</a:t>
            </a:r>
            <a:r>
              <a:rPr lang="en-GB" sz="2400" dirty="0" smtClean="0"/>
              <a:t> </a:t>
            </a:r>
            <a:r>
              <a:rPr lang="en-GB" sz="2400" dirty="0"/>
              <a:t>in discussions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2836" y="234656"/>
            <a:ext cx="2761727" cy="9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657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228601"/>
            <a:ext cx="8534400" cy="1143000"/>
          </a:xfrm>
        </p:spPr>
        <p:txBody>
          <a:bodyPr/>
          <a:lstStyle/>
          <a:p>
            <a:r>
              <a:rPr lang="en-GB" cap="none" dirty="0" smtClean="0"/>
              <a:t>Voting</a:t>
            </a:r>
            <a:endParaRPr lang="en-GB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684212" y="1752600"/>
            <a:ext cx="998378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P</a:t>
            </a:r>
            <a:r>
              <a:rPr lang="en-GB" sz="2400" dirty="0" smtClean="0"/>
              <a:t>ostage and legal requirements mean that a formal ballot </a:t>
            </a:r>
            <a:r>
              <a:rPr lang="en-GB" sz="2400" b="1" dirty="0" smtClean="0"/>
              <a:t>costs much more</a:t>
            </a:r>
            <a:r>
              <a:rPr lang="en-GB" sz="2400" dirty="0" smtClean="0"/>
              <a:t> than an indicative ballot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 smtClean="0"/>
              <a:t>Every </a:t>
            </a:r>
            <a:r>
              <a:rPr lang="en-GB" sz="2400" b="1" dirty="0"/>
              <a:t>vote costs </a:t>
            </a:r>
            <a:r>
              <a:rPr lang="en-GB" sz="2400" b="1" dirty="0" smtClean="0"/>
              <a:t>more than </a:t>
            </a:r>
            <a:r>
              <a:rPr lang="en-GB" sz="2400" b="1" dirty="0"/>
              <a:t>£</a:t>
            </a:r>
            <a:r>
              <a:rPr lang="en-GB" sz="2400" b="1" dirty="0" smtClean="0"/>
              <a:t>1 </a:t>
            </a:r>
            <a:r>
              <a:rPr lang="en-GB" sz="2400" dirty="0" smtClean="0"/>
              <a:t>for each member</a:t>
            </a: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By making sure you vote you are helping to ensure that union resources are not wasted and the ballot is representative of your views.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2836" y="234656"/>
            <a:ext cx="2761727" cy="9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347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228601"/>
            <a:ext cx="8534400" cy="1143000"/>
          </a:xfrm>
        </p:spPr>
        <p:txBody>
          <a:bodyPr/>
          <a:lstStyle/>
          <a:p>
            <a:r>
              <a:rPr lang="en-GB" cap="none" dirty="0"/>
              <a:t>What is ‘action short of strike action’?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4212" y="1752600"/>
            <a:ext cx="998378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Coordinated with other unions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 smtClean="0"/>
              <a:t>Does not affect pay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 smtClean="0"/>
              <a:t>Defined actions which will not be carried out</a:t>
            </a:r>
            <a:endParaRPr lang="en-GB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Will involve matters which can still be completed in line with contractual obligations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Achieving what can be done within a 35 hour week.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2836" y="234656"/>
            <a:ext cx="2761727" cy="9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9441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228601"/>
            <a:ext cx="8534400" cy="1143000"/>
          </a:xfrm>
        </p:spPr>
        <p:txBody>
          <a:bodyPr>
            <a:normAutofit fontScale="90000"/>
          </a:bodyPr>
          <a:lstStyle/>
          <a:p>
            <a:r>
              <a:rPr lang="en-GB" cap="none" dirty="0"/>
              <a:t>Are you prepared to take ‘action short of strike action’?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4212" y="1752600"/>
            <a:ext cx="998378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Vote </a:t>
            </a:r>
            <a:r>
              <a:rPr lang="en-GB" sz="3200" b="1" dirty="0" smtClean="0"/>
              <a:t>yes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Post your ballot paper </a:t>
            </a:r>
            <a:r>
              <a:rPr lang="en-GB" sz="2400" b="1" dirty="0" smtClean="0"/>
              <a:t>on the day you receive it</a:t>
            </a: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Make a </a:t>
            </a:r>
            <a:r>
              <a:rPr lang="en-GB" sz="2400" b="1" dirty="0" smtClean="0"/>
              <a:t>positive difference </a:t>
            </a:r>
            <a:r>
              <a:rPr lang="en-GB" sz="2400" dirty="0" smtClean="0"/>
              <a:t>to your workload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Start claiming back your time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Improve education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2836" y="234656"/>
            <a:ext cx="2761727" cy="9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1545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228601"/>
            <a:ext cx="8534400" cy="1143000"/>
          </a:xfrm>
        </p:spPr>
        <p:txBody>
          <a:bodyPr>
            <a:normAutofit/>
          </a:bodyPr>
          <a:lstStyle/>
          <a:p>
            <a:endParaRPr lang="en-GB" cap="non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2836" y="234656"/>
            <a:ext cx="2761727" cy="902286"/>
          </a:xfrm>
          <a:prstGeom prst="rect">
            <a:avLst/>
          </a:prstGeom>
        </p:spPr>
      </p:pic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7554218"/>
              </p:ext>
            </p:extLst>
          </p:nvPr>
        </p:nvGraphicFramePr>
        <p:xfrm>
          <a:off x="3761580" y="113632"/>
          <a:ext cx="4615937" cy="65315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Acrobat Document" r:id="rId5" imgW="5667119" imgH="8019810" progId="AcroExch.Document.7">
                  <p:embed/>
                </p:oleObj>
              </mc:Choice>
              <mc:Fallback>
                <p:oleObj name="Acrobat Document" r:id="rId5" imgW="5667119" imgH="8019810" progId="AcroExch.Document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761580" y="113632"/>
                        <a:ext cx="4615937" cy="65315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45413174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255</TotalTime>
  <Words>754</Words>
  <Application>Microsoft Office PowerPoint</Application>
  <PresentationFormat>Custom</PresentationFormat>
  <Paragraphs>113</Paragraphs>
  <Slides>11</Slides>
  <Notes>10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Slice</vt:lpstr>
      <vt:lpstr>Acrobat Document</vt:lpstr>
      <vt:lpstr>School members meeting</vt:lpstr>
      <vt:lpstr>Welcome back!</vt:lpstr>
      <vt:lpstr>SSTA Indicative ballot, April/May 2016</vt:lpstr>
      <vt:lpstr>SSTA Indicative ballot</vt:lpstr>
      <vt:lpstr>Questions to consider</vt:lpstr>
      <vt:lpstr>Next steps</vt:lpstr>
      <vt:lpstr>Voting</vt:lpstr>
      <vt:lpstr>Voting</vt:lpstr>
      <vt:lpstr>What is ‘action short of strike action’? </vt:lpstr>
      <vt:lpstr>Are you prepared to take ‘action short of strike action’?</vt:lpstr>
      <vt:lpstr>PowerPoint Presentation</vt:lpstr>
    </vt:vector>
  </TitlesOfParts>
  <Company>NAC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Euan Duncan;SSTA</dc:creator>
  <cp:lastModifiedBy>Andrew Brown</cp:lastModifiedBy>
  <cp:revision>30</cp:revision>
  <cp:lastPrinted>2016-07-29T10:54:30Z</cp:lastPrinted>
  <dcterms:created xsi:type="dcterms:W3CDTF">2016-06-20T09:38:54Z</dcterms:created>
  <dcterms:modified xsi:type="dcterms:W3CDTF">2016-07-29T10:54:36Z</dcterms:modified>
</cp:coreProperties>
</file>