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2" r:id="rId5"/>
    <p:sldId id="263" r:id="rId6"/>
    <p:sldId id="265" r:id="rId7"/>
    <p:sldId id="266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-49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EDA53-66C0-43E9-8786-E7BC0212192C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08D3F-4057-4586-A89B-39A197D67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11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Links:</a:t>
            </a:r>
          </a:p>
          <a:p>
            <a:r>
              <a:rPr lang="en-GB" dirty="0" smtClean="0"/>
              <a:t>Tackling</a:t>
            </a:r>
            <a:r>
              <a:rPr lang="en-GB" baseline="0" dirty="0" smtClean="0"/>
              <a:t> Bureaucracy follow-up report:  </a:t>
            </a:r>
            <a:r>
              <a:rPr lang="en-GB" dirty="0" smtClean="0"/>
              <a:t>http://www.gov.scot/Resource/0047/00473538.pdf</a:t>
            </a:r>
          </a:p>
          <a:p>
            <a:r>
              <a:rPr lang="en-GB" dirty="0" smtClean="0"/>
              <a:t>Working Group on Assessment and National Qualifications WG report:  http://www.gov.scot/Topics/Education/Schools/WorkingGrouponAssessmentandNQs/ANQGroupPaper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96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Indicative ballot details:  https://ssta.org.uk/2016/06/ssta-prepared-take-action-cut-teacher-workload/</a:t>
            </a:r>
          </a:p>
          <a:p>
            <a:r>
              <a:rPr lang="en-GB" dirty="0" smtClean="0"/>
              <a:t>The EIS has reported over 95%</a:t>
            </a:r>
            <a:r>
              <a:rPr lang="en-GB" baseline="0" dirty="0" smtClean="0"/>
              <a:t> support for industrial action short of strike action.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499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Chaired</a:t>
            </a:r>
            <a:r>
              <a:rPr lang="en-GB" baseline="0" dirty="0" smtClean="0"/>
              <a:t> discussion, moving towards a clear sense of purpose.</a:t>
            </a:r>
          </a:p>
          <a:p>
            <a:r>
              <a:rPr lang="en-GB" baseline="0" dirty="0" smtClean="0"/>
              <a:t>The government has been dragging its heels on workload for a number of years.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51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Ballot papers must,</a:t>
            </a:r>
            <a:r>
              <a:rPr lang="en-GB" baseline="0" dirty="0" smtClean="0"/>
              <a:t> by law, be sent to members’ home addresses.  It is really important that the SSTA has current accurate records.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54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ballot such as this is a bit like a petition: the more support it has, the stronger its effect can be. </a:t>
            </a:r>
          </a:p>
          <a:p>
            <a:r>
              <a:rPr lang="en-GB" dirty="0" smtClean="0"/>
              <a:t>It’s really important that teaching unions are working together on this.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988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</a:t>
            </a:r>
            <a:r>
              <a:rPr lang="en-GB" baseline="0" dirty="0" smtClean="0"/>
              <a:t> large numbers choose n</a:t>
            </a:r>
            <a:r>
              <a:rPr lang="en-GB" dirty="0" smtClean="0"/>
              <a:t>ot to vote, or forget to vote, or don’t get round to it, politicians and others will get the impression that teachers think workload is acceptable.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180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r>
              <a:rPr lang="en-GB" baseline="0" dirty="0" smtClean="0"/>
              <a:t> previous ‘work to rule’ was not uniformly effective.  If, following a vote, it becomes necessary to take action, it will need to be well-focused, well-defined, and in collaboration with other teaching unions.</a:t>
            </a:r>
          </a:p>
          <a:p>
            <a:r>
              <a:rPr lang="en-GB" baseline="0" dirty="0" smtClean="0"/>
              <a:t>There needs to be the possibility of action quickly to start making a difference soon.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29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 put off voting, don’t wait until you get round to it.  Mark</a:t>
            </a:r>
            <a:r>
              <a:rPr lang="en-GB" baseline="0" dirty="0" smtClean="0"/>
              <a:t> and p</a:t>
            </a:r>
            <a:r>
              <a:rPr lang="en-GB" dirty="0" smtClean="0"/>
              <a:t>ost</a:t>
            </a:r>
            <a:r>
              <a:rPr lang="en-GB" baseline="0" dirty="0" smtClean="0"/>
              <a:t> your ballot paper</a:t>
            </a:r>
            <a:r>
              <a:rPr lang="en-GB" dirty="0" smtClean="0"/>
              <a:t> as soon as you receive it.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802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 put off voting, don’t wait until you get round to it.  Mark</a:t>
            </a:r>
            <a:r>
              <a:rPr lang="en-GB" baseline="0" dirty="0" smtClean="0"/>
              <a:t> and p</a:t>
            </a:r>
            <a:r>
              <a:rPr lang="en-GB" dirty="0" smtClean="0"/>
              <a:t>ost</a:t>
            </a:r>
            <a:r>
              <a:rPr lang="en-GB" baseline="0" dirty="0" smtClean="0"/>
              <a:t> your ballot paper</a:t>
            </a:r>
            <a:r>
              <a:rPr lang="en-GB" dirty="0" smtClean="0"/>
              <a:t> as soon as you receive it.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08D3F-4057-4586-A89B-39A197D67E2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80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C412-9096-4F5D-AB24-BEC3682EB92A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A3FB2-C454-41E7-8575-5293D5FF6755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CB00-9377-4726-87C7-4DB07BBA428E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C40-DBBC-40D9-9424-C38AED3A5659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AB9A4-206B-4999-A680-5B356C7D9A90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B67D-C412-4F3C-9061-F949066720DD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EF29D-5678-4BC3-A9C0-AE67E5D6A47A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B3E-3E7B-4E3D-A61B-65FF647968C7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BA9EB-3C82-4BB3-9DFE-1DAB33EE7ADA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1AEB-406A-4E4E-928C-1974A746A406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EF36-380D-4BFB-AD6E-6122C98C5A43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5CF94-041F-42F2-A9AD-D42835AA16D9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DE56B-1027-443E-AA20-039B45611826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D0AE-1785-49E1-91D4-1620F421AE3D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155C-AA21-40E0-882E-93803A870DE9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CBC7-27ED-46B6-B7A4-5A98DAA097F8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9D3D-2093-4A7F-94E6-A76A9E3BD2BA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7718BA-E31B-4B2B-BD49-87AE2F3C7F8A}" type="datetime1">
              <a:rPr lang="en-US" smtClean="0"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School members meeting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September 2016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67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1612900"/>
            <a:ext cx="8534400" cy="4381499"/>
          </a:xfrm>
        </p:spPr>
        <p:txBody>
          <a:bodyPr/>
          <a:lstStyle/>
          <a:p>
            <a:pPr algn="ctr"/>
            <a:r>
              <a:rPr lang="en-GB" cap="none" dirty="0" smtClean="0"/>
              <a:t>Welcome back!</a:t>
            </a:r>
            <a:br>
              <a:rPr lang="en-GB" cap="none" dirty="0" smtClean="0"/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cap="none" dirty="0" smtClean="0"/>
              <a:t/>
            </a:r>
            <a:br>
              <a:rPr lang="en-GB" cap="none" dirty="0" smtClean="0"/>
            </a:br>
            <a:r>
              <a:rPr lang="en-GB" cap="none" dirty="0" smtClean="0"/>
              <a:t>Time for action to cut </a:t>
            </a:r>
            <a:r>
              <a:rPr lang="en-GB" cap="none" smtClean="0"/>
              <a:t/>
            </a:r>
            <a:br>
              <a:rPr lang="en-GB" cap="none" smtClean="0"/>
            </a:br>
            <a:r>
              <a:rPr lang="en-GB" cap="none" smtClean="0"/>
              <a:t>    </a:t>
            </a:r>
            <a:br>
              <a:rPr lang="en-GB" cap="none" smtClean="0"/>
            </a:br>
            <a:r>
              <a:rPr lang="en-GB" cap="none" smtClean="0"/>
              <a:t>  </a:t>
            </a:r>
            <a:r>
              <a:rPr lang="en-GB" sz="4400" b="1" cap="none" smtClean="0"/>
              <a:t>Teacher </a:t>
            </a:r>
            <a:r>
              <a:rPr lang="en-GB" sz="4400" b="1" cap="none" dirty="0" smtClean="0"/>
              <a:t>Workload</a:t>
            </a:r>
            <a:r>
              <a:rPr lang="en-GB" cap="none" dirty="0" smtClean="0"/>
              <a:t/>
            </a:r>
            <a:br>
              <a:rPr lang="en-GB" cap="none" dirty="0" smtClean="0"/>
            </a:br>
            <a:endParaRPr lang="en-GB" cap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0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SSTA Indicative ballot, April/May 2016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96% believe the measures proposed in the ‘Tackling Bureaucracy follow-up report’ </a:t>
            </a:r>
            <a:r>
              <a:rPr lang="en-GB" sz="2400" b="1" dirty="0" smtClean="0"/>
              <a:t>have not delivered </a:t>
            </a:r>
            <a:r>
              <a:rPr lang="en-GB" sz="2400" dirty="0" smtClean="0"/>
              <a:t>a reduction in teacher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Nearly 96% </a:t>
            </a:r>
            <a:r>
              <a:rPr lang="en-GB" sz="2400" b="1" dirty="0" smtClean="0"/>
              <a:t>are not confident </a:t>
            </a:r>
            <a:r>
              <a:rPr lang="en-GB" sz="2400" dirty="0" smtClean="0"/>
              <a:t>that the measures proposed by the SQA will deliver reductions in teacher workload in session 2016-17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Over 93% </a:t>
            </a:r>
            <a:r>
              <a:rPr lang="en-GB" sz="2400" b="1" dirty="0" smtClean="0"/>
              <a:t>are not confident </a:t>
            </a:r>
            <a:r>
              <a:rPr lang="en-GB" sz="2400" dirty="0" smtClean="0"/>
              <a:t>that measures proposed by the SQA will reduce workload in the long term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3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SSTA Indicative ballot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Nearly 64% are prepared to take </a:t>
            </a:r>
            <a:r>
              <a:rPr lang="en-GB" sz="2400" b="1" dirty="0" smtClean="0"/>
              <a:t>‘strike action’ </a:t>
            </a:r>
            <a:r>
              <a:rPr lang="en-GB" sz="2400" dirty="0" smtClean="0"/>
              <a:t>to reduce teacher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Over 91% are prepared to take </a:t>
            </a:r>
            <a:r>
              <a:rPr lang="en-GB" sz="2400" b="1" dirty="0" smtClean="0"/>
              <a:t>‘action short of strike action’</a:t>
            </a:r>
            <a:r>
              <a:rPr lang="en-GB" sz="2400" dirty="0" smtClean="0"/>
              <a:t> to reduce teacher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4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Questions to consider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What are the main factors giving rise to increases in workload?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Is workload likely to increase, decrease, or stay about the same in the short term?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To what extent is reducing workload a genuine priority?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What can realistically be achieved?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How can it be achieved?  Who is listening?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0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Next steps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SSTA National Executive has authorised a </a:t>
            </a:r>
            <a:r>
              <a:rPr lang="en-GB" sz="2400" b="1" dirty="0" smtClean="0"/>
              <a:t>formal ballot </a:t>
            </a:r>
            <a:r>
              <a:rPr lang="en-GB" sz="2400" dirty="0" smtClean="0"/>
              <a:t>of members for </a:t>
            </a:r>
            <a:r>
              <a:rPr lang="en-GB" sz="2400" b="1" dirty="0" smtClean="0"/>
              <a:t>‘action short of strike action’ 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This ballot will take open </a:t>
            </a:r>
          </a:p>
          <a:p>
            <a:r>
              <a:rPr lang="en-GB" sz="2400" dirty="0"/>
              <a:t>	</a:t>
            </a:r>
            <a:r>
              <a:rPr lang="en-GB" sz="2400" dirty="0" smtClean="0"/>
              <a:t>on </a:t>
            </a:r>
            <a:r>
              <a:rPr lang="en-GB" sz="2400" b="1" dirty="0" smtClean="0"/>
              <a:t>14 September</a:t>
            </a:r>
            <a:r>
              <a:rPr lang="en-GB" sz="2400" dirty="0" smtClean="0"/>
              <a:t> and close noon </a:t>
            </a:r>
            <a:r>
              <a:rPr lang="en-GB" sz="2400" b="1" dirty="0" smtClean="0"/>
              <a:t>30 September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prstClr val="white"/>
                </a:solidFill>
              </a:rPr>
              <a:t>Unlike </a:t>
            </a:r>
            <a:r>
              <a:rPr lang="en-GB" sz="2400" dirty="0">
                <a:solidFill>
                  <a:prstClr val="white"/>
                </a:solidFill>
              </a:rPr>
              <a:t>the </a:t>
            </a:r>
            <a:r>
              <a:rPr lang="en-GB" sz="2400" b="1" dirty="0">
                <a:solidFill>
                  <a:prstClr val="white"/>
                </a:solidFill>
              </a:rPr>
              <a:t>informal ballot </a:t>
            </a:r>
            <a:r>
              <a:rPr lang="en-GB" sz="2400" dirty="0">
                <a:solidFill>
                  <a:prstClr val="white"/>
                </a:solidFill>
              </a:rPr>
              <a:t>which was by </a:t>
            </a:r>
            <a:r>
              <a:rPr lang="en-GB" sz="2400" dirty="0" smtClean="0">
                <a:solidFill>
                  <a:prstClr val="white"/>
                </a:solidFill>
              </a:rPr>
              <a:t>email,</a:t>
            </a:r>
            <a:r>
              <a:rPr lang="en-GB" sz="2400" dirty="0" smtClean="0"/>
              <a:t> the </a:t>
            </a:r>
            <a:r>
              <a:rPr lang="en-GB" sz="2400" dirty="0"/>
              <a:t>law requires a formal ballot to be </a:t>
            </a:r>
            <a:r>
              <a:rPr lang="en-GB" sz="2400" dirty="0" smtClean="0"/>
              <a:t>postal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If you have </a:t>
            </a:r>
            <a:r>
              <a:rPr lang="en-GB" sz="2400" b="1" dirty="0" smtClean="0"/>
              <a:t>changed postal address </a:t>
            </a:r>
            <a:r>
              <a:rPr lang="en-GB" sz="2400" dirty="0" smtClean="0"/>
              <a:t>recently, make sure the SSTA office is aware.  Your school rep can pass this 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81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Voting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SSTA negotiators need your </a:t>
            </a:r>
            <a:r>
              <a:rPr lang="en-GB" sz="2400" b="1" dirty="0" smtClean="0"/>
              <a:t>support</a:t>
            </a:r>
            <a:r>
              <a:rPr lang="en-GB" sz="2400" dirty="0" smtClean="0"/>
              <a:t>, please remember to vote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 few moments spent voting could make a </a:t>
            </a:r>
            <a:r>
              <a:rPr lang="en-GB" sz="2400" b="1" dirty="0"/>
              <a:t>remarkable </a:t>
            </a:r>
            <a:r>
              <a:rPr lang="en-GB" sz="2400" b="1" dirty="0" smtClean="0"/>
              <a:t>long-term difference</a:t>
            </a:r>
            <a:r>
              <a:rPr lang="en-GB" sz="2400" dirty="0" smtClean="0"/>
              <a:t> </a:t>
            </a:r>
            <a:r>
              <a:rPr lang="en-GB" sz="2400" dirty="0"/>
              <a:t>to your </a:t>
            </a:r>
            <a:r>
              <a:rPr lang="en-GB" sz="2400" dirty="0" smtClean="0"/>
              <a:t>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results of the recent indicative ballot are </a:t>
            </a:r>
            <a:r>
              <a:rPr lang="en-GB" sz="2400" dirty="0" smtClean="0"/>
              <a:t>beginning to have an effect, but </a:t>
            </a:r>
            <a:r>
              <a:rPr lang="en-GB" sz="2400" b="1" dirty="0" smtClean="0"/>
              <a:t>more pressure </a:t>
            </a:r>
            <a:r>
              <a:rPr lang="en-GB" sz="2400" dirty="0" smtClean="0"/>
              <a:t>is required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 high vote in the formal ballot will give negotiators </a:t>
            </a:r>
            <a:r>
              <a:rPr lang="en-GB" sz="2400" b="1" dirty="0" smtClean="0"/>
              <a:t>powerful leverage</a:t>
            </a:r>
            <a:r>
              <a:rPr lang="en-GB" sz="2400" dirty="0" smtClean="0"/>
              <a:t> </a:t>
            </a:r>
            <a:r>
              <a:rPr lang="en-GB" sz="2400" dirty="0"/>
              <a:t>in discussions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5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 smtClean="0"/>
              <a:t>Voting</a:t>
            </a:r>
            <a:endParaRPr lang="en-GB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</a:t>
            </a:r>
            <a:r>
              <a:rPr lang="en-GB" sz="2400" dirty="0" smtClean="0"/>
              <a:t>ostage and legal requirements mean that a formal ballot </a:t>
            </a:r>
            <a:r>
              <a:rPr lang="en-GB" sz="2400" b="1" dirty="0" smtClean="0"/>
              <a:t>costs much more</a:t>
            </a:r>
            <a:r>
              <a:rPr lang="en-GB" sz="2400" dirty="0" smtClean="0"/>
              <a:t> than an indicative ballot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Every </a:t>
            </a:r>
            <a:r>
              <a:rPr lang="en-GB" sz="2400" b="1" dirty="0"/>
              <a:t>vote costs </a:t>
            </a:r>
            <a:r>
              <a:rPr lang="en-GB" sz="2400" b="1" dirty="0" smtClean="0"/>
              <a:t>more than </a:t>
            </a:r>
            <a:r>
              <a:rPr lang="en-GB" sz="2400" b="1" dirty="0"/>
              <a:t>£</a:t>
            </a:r>
            <a:r>
              <a:rPr lang="en-GB" sz="2400" b="1" dirty="0" smtClean="0"/>
              <a:t>1 </a:t>
            </a:r>
            <a:r>
              <a:rPr lang="en-GB" sz="2400" dirty="0" smtClean="0"/>
              <a:t>for each member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By making sure you vote you are helping to ensure that union resources are not wasted and the ballot is representative of your views.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4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/>
          <a:lstStyle/>
          <a:p>
            <a:r>
              <a:rPr lang="en-GB" cap="none" dirty="0"/>
              <a:t>What is ‘action short of strike action’?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Coordinated with other unions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Does not affect pay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Defined actions which will not be carried out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Will involve matters which can still be completed in line with contractual obligations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Achieving what can be done within a 35 hour week.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44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GB" cap="none" dirty="0"/>
              <a:t>Are you prepared to take ‘action short of strike action’?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12" y="1752600"/>
            <a:ext cx="99837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Vote </a:t>
            </a:r>
            <a:r>
              <a:rPr lang="en-GB" sz="3200" b="1" dirty="0" smtClean="0"/>
              <a:t>yes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Post your ballot paper </a:t>
            </a:r>
            <a:r>
              <a:rPr lang="en-GB" sz="2400" b="1" dirty="0" smtClean="0"/>
              <a:t>on the day you receive it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Make a </a:t>
            </a:r>
            <a:r>
              <a:rPr lang="en-GB" sz="2400" b="1" dirty="0" smtClean="0"/>
              <a:t>positive difference </a:t>
            </a:r>
            <a:r>
              <a:rPr lang="en-GB" sz="2400" dirty="0" smtClean="0"/>
              <a:t>to your workload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Start claiming back your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Improve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54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28601"/>
            <a:ext cx="8534400" cy="1143000"/>
          </a:xfrm>
        </p:spPr>
        <p:txBody>
          <a:bodyPr>
            <a:normAutofit/>
          </a:bodyPr>
          <a:lstStyle/>
          <a:p>
            <a:endParaRPr lang="en-GB" cap="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836" y="234656"/>
            <a:ext cx="2761727" cy="902286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554218"/>
              </p:ext>
            </p:extLst>
          </p:nvPr>
        </p:nvGraphicFramePr>
        <p:xfrm>
          <a:off x="3761580" y="113632"/>
          <a:ext cx="4615937" cy="6531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r:id="rId5" imgW="5667119" imgH="8019810" progId="AcroExch.Document.7">
                  <p:embed/>
                </p:oleObj>
              </mc:Choice>
              <mc:Fallback>
                <p:oleObj name="Acrobat Document" r:id="rId5" imgW="5667119" imgH="801981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61580" y="113632"/>
                        <a:ext cx="4615937" cy="6531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541317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255</TotalTime>
  <Words>697</Words>
  <Application>Microsoft Office PowerPoint</Application>
  <PresentationFormat>Custom</PresentationFormat>
  <Paragraphs>108</Paragraphs>
  <Slides>11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Slice</vt:lpstr>
      <vt:lpstr>Acrobat Document</vt:lpstr>
      <vt:lpstr>School members meeting</vt:lpstr>
      <vt:lpstr>Welcome back!   Time for action to cut         Teacher Workload </vt:lpstr>
      <vt:lpstr>SSTA Indicative ballot, April/May 2016</vt:lpstr>
      <vt:lpstr>SSTA Indicative ballot</vt:lpstr>
      <vt:lpstr>Questions to consider</vt:lpstr>
      <vt:lpstr>Next steps</vt:lpstr>
      <vt:lpstr>Voting</vt:lpstr>
      <vt:lpstr>Voting</vt:lpstr>
      <vt:lpstr>What is ‘action short of strike action’? </vt:lpstr>
      <vt:lpstr>Are you prepared to take ‘action short of strike action’?</vt:lpstr>
      <vt:lpstr>PowerPoint Presentation</vt:lpstr>
    </vt:vector>
  </TitlesOfParts>
  <Company>NAC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Euan Duncan</dc:creator>
  <cp:lastModifiedBy>Andrew Brown</cp:lastModifiedBy>
  <cp:revision>30</cp:revision>
  <dcterms:created xsi:type="dcterms:W3CDTF">2016-06-20T09:38:54Z</dcterms:created>
  <dcterms:modified xsi:type="dcterms:W3CDTF">2016-09-05T16:12:55Z</dcterms:modified>
</cp:coreProperties>
</file>