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9"/>
  </p:notesMasterIdLst>
  <p:handoutMasterIdLst>
    <p:handoutMasterId r:id="rId20"/>
  </p:handoutMasterIdLst>
  <p:sldIdLst>
    <p:sldId id="337" r:id="rId2"/>
    <p:sldId id="256" r:id="rId3"/>
    <p:sldId id="330" r:id="rId4"/>
    <p:sldId id="340" r:id="rId5"/>
    <p:sldId id="338" r:id="rId6"/>
    <p:sldId id="341" r:id="rId7"/>
    <p:sldId id="342" r:id="rId8"/>
    <p:sldId id="343" r:id="rId9"/>
    <p:sldId id="344" r:id="rId10"/>
    <p:sldId id="339" r:id="rId11"/>
    <p:sldId id="333" r:id="rId12"/>
    <p:sldId id="345" r:id="rId13"/>
    <p:sldId id="347" r:id="rId14"/>
    <p:sldId id="346" r:id="rId15"/>
    <p:sldId id="332" r:id="rId16"/>
    <p:sldId id="331" r:id="rId17"/>
    <p:sldId id="316" r:id="rId18"/>
  </p:sldIdLst>
  <p:sldSz cx="9144000" cy="5715000" type="screen16x1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9C7477-4532-4678-ABA9-C3397AC2BA1A}" v="51" dt="2024-11-01T08:28:26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9" autoAdjust="0"/>
    <p:restoredTop sz="74930" autoAdjust="0"/>
  </p:normalViewPr>
  <p:slideViewPr>
    <p:cSldViewPr>
      <p:cViewPr varScale="1">
        <p:scale>
          <a:sx n="57" d="100"/>
          <a:sy n="57" d="100"/>
        </p:scale>
        <p:origin x="1376" y="6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Enkel" userId="8503e89f-a7e6-4f1d-a2ab-6c411a4059ac" providerId="ADAL" clId="{E89C7477-4532-4678-ABA9-C3397AC2BA1A}"/>
    <pc:docChg chg="custSel addSld modSld sldOrd">
      <pc:chgData name="Miss Enkel" userId="8503e89f-a7e6-4f1d-a2ab-6c411a4059ac" providerId="ADAL" clId="{E89C7477-4532-4678-ABA9-C3397AC2BA1A}" dt="2024-11-01T08:28:41.173" v="1507" actId="20577"/>
      <pc:docMkLst>
        <pc:docMk/>
      </pc:docMkLst>
      <pc:sldChg chg="modSp mod">
        <pc:chgData name="Miss Enkel" userId="8503e89f-a7e6-4f1d-a2ab-6c411a4059ac" providerId="ADAL" clId="{E89C7477-4532-4678-ABA9-C3397AC2BA1A}" dt="2024-10-28T19:26:46.528" v="46" actId="14100"/>
        <pc:sldMkLst>
          <pc:docMk/>
          <pc:sldMk cId="3310899772" sldId="256"/>
        </pc:sldMkLst>
        <pc:spChg chg="mod">
          <ac:chgData name="Miss Enkel" userId="8503e89f-a7e6-4f1d-a2ab-6c411a4059ac" providerId="ADAL" clId="{E89C7477-4532-4678-ABA9-C3397AC2BA1A}" dt="2024-10-28T19:26:46.528" v="46" actId="14100"/>
          <ac:spMkLst>
            <pc:docMk/>
            <pc:sldMk cId="3310899772" sldId="256"/>
            <ac:spMk id="2" creationId="{00000000-0000-0000-0000-000000000000}"/>
          </ac:spMkLst>
        </pc:spChg>
      </pc:sldChg>
      <pc:sldChg chg="mod modShow">
        <pc:chgData name="Miss Enkel" userId="8503e89f-a7e6-4f1d-a2ab-6c411a4059ac" providerId="ADAL" clId="{E89C7477-4532-4678-ABA9-C3397AC2BA1A}" dt="2024-10-29T09:41:30.716" v="47" actId="729"/>
        <pc:sldMkLst>
          <pc:docMk/>
          <pc:sldMk cId="1929017511" sldId="330"/>
        </pc:sldMkLst>
      </pc:sldChg>
      <pc:sldChg chg="modSp mod">
        <pc:chgData name="Miss Enkel" userId="8503e89f-a7e6-4f1d-a2ab-6c411a4059ac" providerId="ADAL" clId="{E89C7477-4532-4678-ABA9-C3397AC2BA1A}" dt="2024-11-01T08:28:41.173" v="1507" actId="20577"/>
        <pc:sldMkLst>
          <pc:docMk/>
          <pc:sldMk cId="1989498337" sldId="331"/>
        </pc:sldMkLst>
        <pc:spChg chg="mod">
          <ac:chgData name="Miss Enkel" userId="8503e89f-a7e6-4f1d-a2ab-6c411a4059ac" providerId="ADAL" clId="{E89C7477-4532-4678-ABA9-C3397AC2BA1A}" dt="2024-11-01T08:28:41.173" v="1507" actId="20577"/>
          <ac:spMkLst>
            <pc:docMk/>
            <pc:sldMk cId="1989498337" sldId="331"/>
            <ac:spMk id="3" creationId="{84FF6501-87F2-4CA1-9734-634DA41980F2}"/>
          </ac:spMkLst>
        </pc:spChg>
      </pc:sldChg>
      <pc:sldChg chg="modSp mod">
        <pc:chgData name="Miss Enkel" userId="8503e89f-a7e6-4f1d-a2ab-6c411a4059ac" providerId="ADAL" clId="{E89C7477-4532-4678-ABA9-C3397AC2BA1A}" dt="2024-11-01T08:25:20.751" v="1397" actId="27636"/>
        <pc:sldMkLst>
          <pc:docMk/>
          <pc:sldMk cId="843051715" sldId="333"/>
        </pc:sldMkLst>
        <pc:spChg chg="mod">
          <ac:chgData name="Miss Enkel" userId="8503e89f-a7e6-4f1d-a2ab-6c411a4059ac" providerId="ADAL" clId="{E89C7477-4532-4678-ABA9-C3397AC2BA1A}" dt="2024-11-01T08:25:20.751" v="1397" actId="27636"/>
          <ac:spMkLst>
            <pc:docMk/>
            <pc:sldMk cId="843051715" sldId="333"/>
            <ac:spMk id="5" creationId="{6252054A-8B2A-3D6B-F95E-F31AB6506F0D}"/>
          </ac:spMkLst>
        </pc:spChg>
      </pc:sldChg>
      <pc:sldChg chg="modSp mod">
        <pc:chgData name="Miss Enkel" userId="8503e89f-a7e6-4f1d-a2ab-6c411a4059ac" providerId="ADAL" clId="{E89C7477-4532-4678-ABA9-C3397AC2BA1A}" dt="2024-11-01T08:25:55.800" v="1402" actId="20577"/>
        <pc:sldMkLst>
          <pc:docMk/>
          <pc:sldMk cId="2522822271" sldId="339"/>
        </pc:sldMkLst>
        <pc:spChg chg="mod">
          <ac:chgData name="Miss Enkel" userId="8503e89f-a7e6-4f1d-a2ab-6c411a4059ac" providerId="ADAL" clId="{E89C7477-4532-4678-ABA9-C3397AC2BA1A}" dt="2024-11-01T08:25:55.800" v="1402" actId="20577"/>
          <ac:spMkLst>
            <pc:docMk/>
            <pc:sldMk cId="2522822271" sldId="339"/>
            <ac:spMk id="3083" creationId="{400838E3-38C8-1708-CA4D-4C2CC6536A87}"/>
          </ac:spMkLst>
        </pc:spChg>
      </pc:sldChg>
      <pc:sldChg chg="ord">
        <pc:chgData name="Miss Enkel" userId="8503e89f-a7e6-4f1d-a2ab-6c411a4059ac" providerId="ADAL" clId="{E89C7477-4532-4678-ABA9-C3397AC2BA1A}" dt="2024-11-01T08:26:05.164" v="1404"/>
        <pc:sldMkLst>
          <pc:docMk/>
          <pc:sldMk cId="1183231511" sldId="341"/>
        </pc:sldMkLst>
      </pc:sldChg>
      <pc:sldChg chg="ord">
        <pc:chgData name="Miss Enkel" userId="8503e89f-a7e6-4f1d-a2ab-6c411a4059ac" providerId="ADAL" clId="{E89C7477-4532-4678-ABA9-C3397AC2BA1A}" dt="2024-11-01T08:26:08.583" v="1408"/>
        <pc:sldMkLst>
          <pc:docMk/>
          <pc:sldMk cId="1844333582" sldId="342"/>
        </pc:sldMkLst>
      </pc:sldChg>
      <pc:sldChg chg="ord">
        <pc:chgData name="Miss Enkel" userId="8503e89f-a7e6-4f1d-a2ab-6c411a4059ac" providerId="ADAL" clId="{E89C7477-4532-4678-ABA9-C3397AC2BA1A}" dt="2024-11-01T08:26:11.202" v="1410"/>
        <pc:sldMkLst>
          <pc:docMk/>
          <pc:sldMk cId="2757893302" sldId="343"/>
        </pc:sldMkLst>
      </pc:sldChg>
      <pc:sldChg chg="modSp mod ord">
        <pc:chgData name="Miss Enkel" userId="8503e89f-a7e6-4f1d-a2ab-6c411a4059ac" providerId="ADAL" clId="{E89C7477-4532-4678-ABA9-C3397AC2BA1A}" dt="2024-11-01T08:26:12.813" v="1412"/>
        <pc:sldMkLst>
          <pc:docMk/>
          <pc:sldMk cId="2438920217" sldId="344"/>
        </pc:sldMkLst>
        <pc:spChg chg="mod">
          <ac:chgData name="Miss Enkel" userId="8503e89f-a7e6-4f1d-a2ab-6c411a4059ac" providerId="ADAL" clId="{E89C7477-4532-4678-ABA9-C3397AC2BA1A}" dt="2024-10-29T09:44:39.562" v="183" actId="20577"/>
          <ac:spMkLst>
            <pc:docMk/>
            <pc:sldMk cId="2438920217" sldId="344"/>
            <ac:spMk id="2" creationId="{7189E92D-593A-604D-9AA0-7384FE3C35AA}"/>
          </ac:spMkLst>
        </pc:spChg>
        <pc:spChg chg="mod">
          <ac:chgData name="Miss Enkel" userId="8503e89f-a7e6-4f1d-a2ab-6c411a4059ac" providerId="ADAL" clId="{E89C7477-4532-4678-ABA9-C3397AC2BA1A}" dt="2024-10-29T09:44:50.662" v="186" actId="20577"/>
          <ac:spMkLst>
            <pc:docMk/>
            <pc:sldMk cId="2438920217" sldId="344"/>
            <ac:spMk id="3" creationId="{A3E907FD-3207-6E49-8535-2315D52E68FF}"/>
          </ac:spMkLst>
        </pc:spChg>
        <pc:picChg chg="mod">
          <ac:chgData name="Miss Enkel" userId="8503e89f-a7e6-4f1d-a2ab-6c411a4059ac" providerId="ADAL" clId="{E89C7477-4532-4678-ABA9-C3397AC2BA1A}" dt="2024-10-29T09:44:17.719" v="135" actId="1076"/>
          <ac:picMkLst>
            <pc:docMk/>
            <pc:sldMk cId="2438920217" sldId="344"/>
            <ac:picMk id="4098" creationId="{08FCAAED-0494-3544-AEBA-B823ABDC002F}"/>
          </ac:picMkLst>
        </pc:picChg>
      </pc:sldChg>
      <pc:sldChg chg="addSp delSp modSp new mod modAnim">
        <pc:chgData name="Miss Enkel" userId="8503e89f-a7e6-4f1d-a2ab-6c411a4059ac" providerId="ADAL" clId="{E89C7477-4532-4678-ABA9-C3397AC2BA1A}" dt="2024-11-01T08:28:26.146" v="1498"/>
        <pc:sldMkLst>
          <pc:docMk/>
          <pc:sldMk cId="598226033" sldId="345"/>
        </pc:sldMkLst>
        <pc:spChg chg="mod">
          <ac:chgData name="Miss Enkel" userId="8503e89f-a7e6-4f1d-a2ab-6c411a4059ac" providerId="ADAL" clId="{E89C7477-4532-4678-ABA9-C3397AC2BA1A}" dt="2024-10-29T09:45:25.024" v="215" actId="20577"/>
          <ac:spMkLst>
            <pc:docMk/>
            <pc:sldMk cId="598226033" sldId="345"/>
            <ac:spMk id="2" creationId="{908D4F45-C4CD-E6BD-8B66-3F0E26DFD23D}"/>
          </ac:spMkLst>
        </pc:spChg>
        <pc:spChg chg="mod">
          <ac:chgData name="Miss Enkel" userId="8503e89f-a7e6-4f1d-a2ab-6c411a4059ac" providerId="ADAL" clId="{E89C7477-4532-4678-ABA9-C3397AC2BA1A}" dt="2024-10-29T09:50:06.597" v="533" actId="14100"/>
          <ac:spMkLst>
            <pc:docMk/>
            <pc:sldMk cId="598226033" sldId="345"/>
            <ac:spMk id="3" creationId="{A6755E3C-FAB3-1557-AFCC-2D9E5664A7C3}"/>
          </ac:spMkLst>
        </pc:spChg>
        <pc:spChg chg="del">
          <ac:chgData name="Miss Enkel" userId="8503e89f-a7e6-4f1d-a2ab-6c411a4059ac" providerId="ADAL" clId="{E89C7477-4532-4678-ABA9-C3397AC2BA1A}" dt="2024-10-29T09:48:46.187" v="436"/>
          <ac:spMkLst>
            <pc:docMk/>
            <pc:sldMk cId="598226033" sldId="345"/>
            <ac:spMk id="4" creationId="{BDB93262-FCFC-3683-2A92-B99AC51ACED4}"/>
          </ac:spMkLst>
        </pc:spChg>
        <pc:picChg chg="add mod">
          <ac:chgData name="Miss Enkel" userId="8503e89f-a7e6-4f1d-a2ab-6c411a4059ac" providerId="ADAL" clId="{E89C7477-4532-4678-ABA9-C3397AC2BA1A}" dt="2024-10-29T09:48:53.957" v="438" actId="1076"/>
          <ac:picMkLst>
            <pc:docMk/>
            <pc:sldMk cId="598226033" sldId="345"/>
            <ac:picMk id="1026" creationId="{77476392-4A27-160F-4EDE-C93EDEF76935}"/>
          </ac:picMkLst>
        </pc:picChg>
      </pc:sldChg>
      <pc:sldChg chg="addSp delSp modSp new mod modClrScheme modAnim chgLayout">
        <pc:chgData name="Miss Enkel" userId="8503e89f-a7e6-4f1d-a2ab-6c411a4059ac" providerId="ADAL" clId="{E89C7477-4532-4678-ABA9-C3397AC2BA1A}" dt="2024-11-01T08:28:14.167" v="1494"/>
        <pc:sldMkLst>
          <pc:docMk/>
          <pc:sldMk cId="1794248153" sldId="346"/>
        </pc:sldMkLst>
        <pc:spChg chg="mod ord">
          <ac:chgData name="Miss Enkel" userId="8503e89f-a7e6-4f1d-a2ab-6c411a4059ac" providerId="ADAL" clId="{E89C7477-4532-4678-ABA9-C3397AC2BA1A}" dt="2024-10-31T14:34:58.597" v="554" actId="700"/>
          <ac:spMkLst>
            <pc:docMk/>
            <pc:sldMk cId="1794248153" sldId="346"/>
            <ac:spMk id="2" creationId="{5E25A6B5-8B6B-E626-6A0F-4D18F45A382B}"/>
          </ac:spMkLst>
        </pc:spChg>
        <pc:spChg chg="del mod ord">
          <ac:chgData name="Miss Enkel" userId="8503e89f-a7e6-4f1d-a2ab-6c411a4059ac" providerId="ADAL" clId="{E89C7477-4532-4678-ABA9-C3397AC2BA1A}" dt="2024-10-31T14:34:58.597" v="554" actId="700"/>
          <ac:spMkLst>
            <pc:docMk/>
            <pc:sldMk cId="1794248153" sldId="346"/>
            <ac:spMk id="3" creationId="{682D2D9F-272D-55C2-0155-F47B5521FEFF}"/>
          </ac:spMkLst>
        </pc:spChg>
        <pc:spChg chg="del">
          <ac:chgData name="Miss Enkel" userId="8503e89f-a7e6-4f1d-a2ab-6c411a4059ac" providerId="ADAL" clId="{E89C7477-4532-4678-ABA9-C3397AC2BA1A}" dt="2024-10-31T14:34:58.597" v="554" actId="700"/>
          <ac:spMkLst>
            <pc:docMk/>
            <pc:sldMk cId="1794248153" sldId="346"/>
            <ac:spMk id="4" creationId="{59045D7F-8D96-9D18-B0EA-E89EE9C87AE0}"/>
          </ac:spMkLst>
        </pc:spChg>
        <pc:spChg chg="add mod ord">
          <ac:chgData name="Miss Enkel" userId="8503e89f-a7e6-4f1d-a2ab-6c411a4059ac" providerId="ADAL" clId="{E89C7477-4532-4678-ABA9-C3397AC2BA1A}" dt="2024-11-01T08:28:05.942" v="1493" actId="20577"/>
          <ac:spMkLst>
            <pc:docMk/>
            <pc:sldMk cId="1794248153" sldId="346"/>
            <ac:spMk id="5" creationId="{A1FAE3C6-B8F4-DF1F-93BC-8104876A06B0}"/>
          </ac:spMkLst>
        </pc:spChg>
      </pc:sldChg>
      <pc:sldChg chg="addSp modSp add mod modAnim">
        <pc:chgData name="Miss Enkel" userId="8503e89f-a7e6-4f1d-a2ab-6c411a4059ac" providerId="ADAL" clId="{E89C7477-4532-4678-ABA9-C3397AC2BA1A}" dt="2024-11-01T08:28:23.283" v="1497"/>
        <pc:sldMkLst>
          <pc:docMk/>
          <pc:sldMk cId="2913408112" sldId="347"/>
        </pc:sldMkLst>
        <pc:spChg chg="add mod">
          <ac:chgData name="Miss Enkel" userId="8503e89f-a7e6-4f1d-a2ab-6c411a4059ac" providerId="ADAL" clId="{E89C7477-4532-4678-ABA9-C3397AC2BA1A}" dt="2024-11-01T08:21:43.709" v="1329" actId="313"/>
          <ac:spMkLst>
            <pc:docMk/>
            <pc:sldMk cId="2913408112" sldId="347"/>
            <ac:spMk id="2" creationId="{FA75E9B0-E961-D7D2-62BF-7E964D5D98B0}"/>
          </ac:spMkLst>
        </pc:spChg>
        <pc:spChg chg="mod">
          <ac:chgData name="Miss Enkel" userId="8503e89f-a7e6-4f1d-a2ab-6c411a4059ac" providerId="ADAL" clId="{E89C7477-4532-4678-ABA9-C3397AC2BA1A}" dt="2024-10-30T13:58:29.073" v="553" actId="27636"/>
          <ac:spMkLst>
            <pc:docMk/>
            <pc:sldMk cId="2913408112" sldId="347"/>
            <ac:spMk id="5" creationId="{6252054A-8B2A-3D6B-F95E-F31AB6506F0D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E1D045-7B11-4732-AFCC-48BDAB1A0BB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4BDEF41-A005-4734-B3FF-B0567377D05D}">
      <dgm:prSet/>
      <dgm:spPr/>
      <dgm:t>
        <a:bodyPr/>
        <a:lstStyle/>
        <a:p>
          <a:r>
            <a:rPr lang="en-GB" b="1" dirty="0"/>
            <a:t>We believe it to be essential that secondary teachers’ views are strongly represented.</a:t>
          </a:r>
          <a:endParaRPr lang="en-GB" dirty="0"/>
        </a:p>
      </dgm:t>
    </dgm:pt>
    <dgm:pt modelId="{5764DA05-FEAC-4B31-A7AA-5F1CFA8B29F5}" type="parTrans" cxnId="{E96C8A1F-5F83-4345-BC05-2C604D9C9EB5}">
      <dgm:prSet/>
      <dgm:spPr/>
      <dgm:t>
        <a:bodyPr/>
        <a:lstStyle/>
        <a:p>
          <a:endParaRPr lang="en-GB"/>
        </a:p>
      </dgm:t>
    </dgm:pt>
    <dgm:pt modelId="{E4053D0D-1C8F-42CE-9E75-545ABCC043AD}" type="sibTrans" cxnId="{E96C8A1F-5F83-4345-BC05-2C604D9C9EB5}">
      <dgm:prSet/>
      <dgm:spPr/>
      <dgm:t>
        <a:bodyPr/>
        <a:lstStyle/>
        <a:p>
          <a:endParaRPr lang="en-GB"/>
        </a:p>
      </dgm:t>
    </dgm:pt>
    <dgm:pt modelId="{D9D5F75D-C420-4D38-9CCA-0D05AE4CBAD6}">
      <dgm:prSet/>
      <dgm:spPr/>
      <dgm:t>
        <a:bodyPr/>
        <a:lstStyle/>
        <a:p>
          <a:r>
            <a:rPr lang="en-GB" b="1" dirty="0"/>
            <a:t>With over 6,000 members, the SSTA represents about a third of Scottish secondary teachers.</a:t>
          </a:r>
          <a:endParaRPr lang="en-GB" dirty="0"/>
        </a:p>
      </dgm:t>
    </dgm:pt>
    <dgm:pt modelId="{5033D532-5125-46AF-B8B6-AB02BECA605D}" type="parTrans" cxnId="{A156B100-23BA-4F64-8212-175FC12E916E}">
      <dgm:prSet/>
      <dgm:spPr/>
      <dgm:t>
        <a:bodyPr/>
        <a:lstStyle/>
        <a:p>
          <a:endParaRPr lang="en-GB"/>
        </a:p>
      </dgm:t>
    </dgm:pt>
    <dgm:pt modelId="{F99595F0-6C57-4C3C-9A42-4A6A6821B03F}" type="sibTrans" cxnId="{A156B100-23BA-4F64-8212-175FC12E916E}">
      <dgm:prSet/>
      <dgm:spPr/>
      <dgm:t>
        <a:bodyPr/>
        <a:lstStyle/>
        <a:p>
          <a:endParaRPr lang="en-GB"/>
        </a:p>
      </dgm:t>
    </dgm:pt>
    <dgm:pt modelId="{EABE1CF9-698A-4112-9A6F-8270484866E7}">
      <dgm:prSet/>
      <dgm:spPr/>
      <dgm:t>
        <a:bodyPr/>
        <a:lstStyle/>
        <a:p>
          <a:r>
            <a:rPr lang="en-GB" b="1" dirty="0"/>
            <a:t>Every member has direct and immediate access to full-time union officials for support and advice.</a:t>
          </a:r>
          <a:endParaRPr lang="en-GB" dirty="0"/>
        </a:p>
      </dgm:t>
    </dgm:pt>
    <dgm:pt modelId="{A011C1EF-0E73-4A16-9DF3-83106F8C3D5D}" type="parTrans" cxnId="{FE2E3B59-6EFA-45AD-B673-1EBF3AD5B77D}">
      <dgm:prSet/>
      <dgm:spPr/>
      <dgm:t>
        <a:bodyPr/>
        <a:lstStyle/>
        <a:p>
          <a:endParaRPr lang="en-GB"/>
        </a:p>
      </dgm:t>
    </dgm:pt>
    <dgm:pt modelId="{B100DD2A-BFEE-426F-ABA7-C2C5DCD7F830}" type="sibTrans" cxnId="{FE2E3B59-6EFA-45AD-B673-1EBF3AD5B77D}">
      <dgm:prSet/>
      <dgm:spPr/>
      <dgm:t>
        <a:bodyPr/>
        <a:lstStyle/>
        <a:p>
          <a:endParaRPr lang="en-GB"/>
        </a:p>
      </dgm:t>
    </dgm:pt>
    <dgm:pt modelId="{6394200D-35C1-4919-BD99-69841FE565BF}" type="pres">
      <dgm:prSet presAssocID="{3FE1D045-7B11-4732-AFCC-48BDAB1A0BB7}" presName="linearFlow" presStyleCnt="0">
        <dgm:presLayoutVars>
          <dgm:dir/>
          <dgm:resizeHandles val="exact"/>
        </dgm:presLayoutVars>
      </dgm:prSet>
      <dgm:spPr/>
    </dgm:pt>
    <dgm:pt modelId="{007FDA3D-3388-413E-87F1-7AC70EE437BC}" type="pres">
      <dgm:prSet presAssocID="{34BDEF41-A005-4734-B3FF-B0567377D05D}" presName="composite" presStyleCnt="0"/>
      <dgm:spPr/>
    </dgm:pt>
    <dgm:pt modelId="{2A2CE3CB-806A-4561-B326-984AD192EC04}" type="pres">
      <dgm:prSet presAssocID="{34BDEF41-A005-4734-B3FF-B0567377D05D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0359027D-FEE0-4E61-B154-896CFBC68F81}" type="pres">
      <dgm:prSet presAssocID="{34BDEF41-A005-4734-B3FF-B0567377D05D}" presName="txShp" presStyleLbl="node1" presStyleIdx="0" presStyleCnt="3">
        <dgm:presLayoutVars>
          <dgm:bulletEnabled val="1"/>
        </dgm:presLayoutVars>
      </dgm:prSet>
      <dgm:spPr/>
    </dgm:pt>
    <dgm:pt modelId="{A9886A6E-5D89-4615-BD55-A567AE42D7D7}" type="pres">
      <dgm:prSet presAssocID="{E4053D0D-1C8F-42CE-9E75-545ABCC043AD}" presName="spacing" presStyleCnt="0"/>
      <dgm:spPr/>
    </dgm:pt>
    <dgm:pt modelId="{B35912E1-8D6E-465B-9D3E-FBF016AEF2AC}" type="pres">
      <dgm:prSet presAssocID="{D9D5F75D-C420-4D38-9CCA-0D05AE4CBAD6}" presName="composite" presStyleCnt="0"/>
      <dgm:spPr/>
    </dgm:pt>
    <dgm:pt modelId="{FAF69519-D11C-4BE4-8190-F1F91DF8898E}" type="pres">
      <dgm:prSet presAssocID="{D9D5F75D-C420-4D38-9CCA-0D05AE4CBAD6}" presName="imgShp" presStyleLbl="fgImgPlace1" presStyleIdx="1" presStyleCnt="3" custLinFactNeighborX="-6923" custLinFactNeighborY="-209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9CD5B078-36A9-47B5-B9E7-D54044033BDD}" type="pres">
      <dgm:prSet presAssocID="{D9D5F75D-C420-4D38-9CCA-0D05AE4CBAD6}" presName="txShp" presStyleLbl="node1" presStyleIdx="1" presStyleCnt="3">
        <dgm:presLayoutVars>
          <dgm:bulletEnabled val="1"/>
        </dgm:presLayoutVars>
      </dgm:prSet>
      <dgm:spPr/>
    </dgm:pt>
    <dgm:pt modelId="{B1F2759C-230D-40FC-BA50-548FB450D5A2}" type="pres">
      <dgm:prSet presAssocID="{F99595F0-6C57-4C3C-9A42-4A6A6821B03F}" presName="spacing" presStyleCnt="0"/>
      <dgm:spPr/>
    </dgm:pt>
    <dgm:pt modelId="{51E48501-8FBA-49A1-B460-C3294610AE7F}" type="pres">
      <dgm:prSet presAssocID="{EABE1CF9-698A-4112-9A6F-8270484866E7}" presName="composite" presStyleCnt="0"/>
      <dgm:spPr/>
    </dgm:pt>
    <dgm:pt modelId="{79571E1B-9E4C-47E6-9567-14C42B8AFF5D}" type="pres">
      <dgm:prSet presAssocID="{EABE1CF9-698A-4112-9A6F-8270484866E7}" presName="imgShp" presStyleLbl="fgImgPlace1" presStyleIdx="2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A25BEB49-A82C-4AE0-A206-8938925A55BB}" type="pres">
      <dgm:prSet presAssocID="{EABE1CF9-698A-4112-9A6F-8270484866E7}" presName="txShp" presStyleLbl="node1" presStyleIdx="2" presStyleCnt="3">
        <dgm:presLayoutVars>
          <dgm:bulletEnabled val="1"/>
        </dgm:presLayoutVars>
      </dgm:prSet>
      <dgm:spPr/>
    </dgm:pt>
  </dgm:ptLst>
  <dgm:cxnLst>
    <dgm:cxn modelId="{A156B100-23BA-4F64-8212-175FC12E916E}" srcId="{3FE1D045-7B11-4732-AFCC-48BDAB1A0BB7}" destId="{D9D5F75D-C420-4D38-9CCA-0D05AE4CBAD6}" srcOrd="1" destOrd="0" parTransId="{5033D532-5125-46AF-B8B6-AB02BECA605D}" sibTransId="{F99595F0-6C57-4C3C-9A42-4A6A6821B03F}"/>
    <dgm:cxn modelId="{B7F85E1A-5EF1-41E3-9B18-90243B5F7952}" type="presOf" srcId="{3FE1D045-7B11-4732-AFCC-48BDAB1A0BB7}" destId="{6394200D-35C1-4919-BD99-69841FE565BF}" srcOrd="0" destOrd="0" presId="urn:microsoft.com/office/officeart/2005/8/layout/vList3"/>
    <dgm:cxn modelId="{E96C8A1F-5F83-4345-BC05-2C604D9C9EB5}" srcId="{3FE1D045-7B11-4732-AFCC-48BDAB1A0BB7}" destId="{34BDEF41-A005-4734-B3FF-B0567377D05D}" srcOrd="0" destOrd="0" parTransId="{5764DA05-FEAC-4B31-A7AA-5F1CFA8B29F5}" sibTransId="{E4053D0D-1C8F-42CE-9E75-545ABCC043AD}"/>
    <dgm:cxn modelId="{55D82D3E-ECD8-4557-B892-B8AC9590A6FB}" type="presOf" srcId="{D9D5F75D-C420-4D38-9CCA-0D05AE4CBAD6}" destId="{9CD5B078-36A9-47B5-B9E7-D54044033BDD}" srcOrd="0" destOrd="0" presId="urn:microsoft.com/office/officeart/2005/8/layout/vList3"/>
    <dgm:cxn modelId="{66E7EA45-4D1C-4FB1-B058-AD1434D29B72}" type="presOf" srcId="{34BDEF41-A005-4734-B3FF-B0567377D05D}" destId="{0359027D-FEE0-4E61-B154-896CFBC68F81}" srcOrd="0" destOrd="0" presId="urn:microsoft.com/office/officeart/2005/8/layout/vList3"/>
    <dgm:cxn modelId="{DDCAA574-800D-4EF8-A427-DC883CE67928}" type="presOf" srcId="{EABE1CF9-698A-4112-9A6F-8270484866E7}" destId="{A25BEB49-A82C-4AE0-A206-8938925A55BB}" srcOrd="0" destOrd="0" presId="urn:microsoft.com/office/officeart/2005/8/layout/vList3"/>
    <dgm:cxn modelId="{FE2E3B59-6EFA-45AD-B673-1EBF3AD5B77D}" srcId="{3FE1D045-7B11-4732-AFCC-48BDAB1A0BB7}" destId="{EABE1CF9-698A-4112-9A6F-8270484866E7}" srcOrd="2" destOrd="0" parTransId="{A011C1EF-0E73-4A16-9DF3-83106F8C3D5D}" sibTransId="{B100DD2A-BFEE-426F-ABA7-C2C5DCD7F830}"/>
    <dgm:cxn modelId="{20B2E6D1-032F-4F4B-AE12-D61C5CB8180E}" type="presParOf" srcId="{6394200D-35C1-4919-BD99-69841FE565BF}" destId="{007FDA3D-3388-413E-87F1-7AC70EE437BC}" srcOrd="0" destOrd="0" presId="urn:microsoft.com/office/officeart/2005/8/layout/vList3"/>
    <dgm:cxn modelId="{1C499408-ED39-44F6-B61F-6E918301EAC6}" type="presParOf" srcId="{007FDA3D-3388-413E-87F1-7AC70EE437BC}" destId="{2A2CE3CB-806A-4561-B326-984AD192EC04}" srcOrd="0" destOrd="0" presId="urn:microsoft.com/office/officeart/2005/8/layout/vList3"/>
    <dgm:cxn modelId="{98BD0AB2-8B45-480D-BA15-063A2B7A766E}" type="presParOf" srcId="{007FDA3D-3388-413E-87F1-7AC70EE437BC}" destId="{0359027D-FEE0-4E61-B154-896CFBC68F81}" srcOrd="1" destOrd="0" presId="urn:microsoft.com/office/officeart/2005/8/layout/vList3"/>
    <dgm:cxn modelId="{C33F08C1-0C18-4654-8FF2-CF3EE4A8AB2B}" type="presParOf" srcId="{6394200D-35C1-4919-BD99-69841FE565BF}" destId="{A9886A6E-5D89-4615-BD55-A567AE42D7D7}" srcOrd="1" destOrd="0" presId="urn:microsoft.com/office/officeart/2005/8/layout/vList3"/>
    <dgm:cxn modelId="{6E632CB2-F157-47A4-98EB-7E07DF1FFEAD}" type="presParOf" srcId="{6394200D-35C1-4919-BD99-69841FE565BF}" destId="{B35912E1-8D6E-465B-9D3E-FBF016AEF2AC}" srcOrd="2" destOrd="0" presId="urn:microsoft.com/office/officeart/2005/8/layout/vList3"/>
    <dgm:cxn modelId="{EEA27379-E39A-459D-9D5D-6B9E0DC70551}" type="presParOf" srcId="{B35912E1-8D6E-465B-9D3E-FBF016AEF2AC}" destId="{FAF69519-D11C-4BE4-8190-F1F91DF8898E}" srcOrd="0" destOrd="0" presId="urn:microsoft.com/office/officeart/2005/8/layout/vList3"/>
    <dgm:cxn modelId="{84862C4D-A16C-4DDA-97EB-73C011AA6FFE}" type="presParOf" srcId="{B35912E1-8D6E-465B-9D3E-FBF016AEF2AC}" destId="{9CD5B078-36A9-47B5-B9E7-D54044033BDD}" srcOrd="1" destOrd="0" presId="urn:microsoft.com/office/officeart/2005/8/layout/vList3"/>
    <dgm:cxn modelId="{15D19449-BA51-4C6A-B6C0-1D45AC172821}" type="presParOf" srcId="{6394200D-35C1-4919-BD99-69841FE565BF}" destId="{B1F2759C-230D-40FC-BA50-548FB450D5A2}" srcOrd="3" destOrd="0" presId="urn:microsoft.com/office/officeart/2005/8/layout/vList3"/>
    <dgm:cxn modelId="{FA4C2D50-F1B2-4707-A49F-E7D132F07544}" type="presParOf" srcId="{6394200D-35C1-4919-BD99-69841FE565BF}" destId="{51E48501-8FBA-49A1-B460-C3294610AE7F}" srcOrd="4" destOrd="0" presId="urn:microsoft.com/office/officeart/2005/8/layout/vList3"/>
    <dgm:cxn modelId="{0C7D0BC9-9AA8-4F80-BE36-BBE81D07D208}" type="presParOf" srcId="{51E48501-8FBA-49A1-B460-C3294610AE7F}" destId="{79571E1B-9E4C-47E6-9567-14C42B8AFF5D}" srcOrd="0" destOrd="0" presId="urn:microsoft.com/office/officeart/2005/8/layout/vList3"/>
    <dgm:cxn modelId="{15806804-1225-4D43-AC3E-3973134B4173}" type="presParOf" srcId="{51E48501-8FBA-49A1-B460-C3294610AE7F}" destId="{A25BEB49-A82C-4AE0-A206-8938925A55B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9027D-FEE0-4E61-B154-896CFBC68F81}">
      <dsp:nvSpPr>
        <dsp:cNvPr id="0" name=""/>
        <dsp:cNvSpPr/>
      </dsp:nvSpPr>
      <dsp:spPr>
        <a:xfrm rot="10800000">
          <a:off x="1210940" y="1440"/>
          <a:ext cx="4185333" cy="6269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7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We believe it to be essential that secondary teachers’ views are strongly represented.</a:t>
          </a:r>
          <a:endParaRPr lang="en-GB" sz="1200" kern="1200" dirty="0"/>
        </a:p>
      </dsp:txBody>
      <dsp:txXfrm rot="10800000">
        <a:off x="1367680" y="1440"/>
        <a:ext cx="4028593" cy="626961"/>
      </dsp:txXfrm>
    </dsp:sp>
    <dsp:sp modelId="{2A2CE3CB-806A-4561-B326-984AD192EC04}">
      <dsp:nvSpPr>
        <dsp:cNvPr id="0" name=""/>
        <dsp:cNvSpPr/>
      </dsp:nvSpPr>
      <dsp:spPr>
        <a:xfrm>
          <a:off x="897460" y="1440"/>
          <a:ext cx="626961" cy="6269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D5B078-36A9-47B5-B9E7-D54044033BDD}">
      <dsp:nvSpPr>
        <dsp:cNvPr id="0" name=""/>
        <dsp:cNvSpPr/>
      </dsp:nvSpPr>
      <dsp:spPr>
        <a:xfrm rot="10800000">
          <a:off x="1210940" y="792900"/>
          <a:ext cx="4185333" cy="6269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7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With over 6,000 members, the SSTA represents about a third of Scottish secondary teachers.</a:t>
          </a:r>
          <a:endParaRPr lang="en-GB" sz="1200" kern="1200" dirty="0"/>
        </a:p>
      </dsp:txBody>
      <dsp:txXfrm rot="10800000">
        <a:off x="1367680" y="792900"/>
        <a:ext cx="4028593" cy="626961"/>
      </dsp:txXfrm>
    </dsp:sp>
    <dsp:sp modelId="{FAF69519-D11C-4BE4-8190-F1F91DF8898E}">
      <dsp:nvSpPr>
        <dsp:cNvPr id="0" name=""/>
        <dsp:cNvSpPr/>
      </dsp:nvSpPr>
      <dsp:spPr>
        <a:xfrm>
          <a:off x="854055" y="779778"/>
          <a:ext cx="626961" cy="6269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BEB49-A82C-4AE0-A206-8938925A55BB}">
      <dsp:nvSpPr>
        <dsp:cNvPr id="0" name=""/>
        <dsp:cNvSpPr/>
      </dsp:nvSpPr>
      <dsp:spPr>
        <a:xfrm rot="10800000">
          <a:off x="1210940" y="1584360"/>
          <a:ext cx="4185333" cy="6269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7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Every member has direct and immediate access to full-time union officials for support and advice.</a:t>
          </a:r>
          <a:endParaRPr lang="en-GB" sz="1200" kern="1200" dirty="0"/>
        </a:p>
      </dsp:txBody>
      <dsp:txXfrm rot="10800000">
        <a:off x="1367680" y="1584360"/>
        <a:ext cx="4028593" cy="626961"/>
      </dsp:txXfrm>
    </dsp:sp>
    <dsp:sp modelId="{79571E1B-9E4C-47E6-9567-14C42B8AFF5D}">
      <dsp:nvSpPr>
        <dsp:cNvPr id="0" name=""/>
        <dsp:cNvSpPr/>
      </dsp:nvSpPr>
      <dsp:spPr>
        <a:xfrm>
          <a:off x="897460" y="1584360"/>
          <a:ext cx="626961" cy="6269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1" cy="497285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1" cy="497285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r">
              <a:defRPr sz="1200"/>
            </a:lvl1pPr>
          </a:lstStyle>
          <a:p>
            <a:fld id="{DC0CDB29-F0C3-495C-A500-D8E38868DDF9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9"/>
            <a:ext cx="2971801" cy="497285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6679"/>
            <a:ext cx="2971801" cy="497285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r">
              <a:defRPr sz="1200"/>
            </a:lvl1pPr>
          </a:lstStyle>
          <a:p>
            <a:fld id="{F76A6439-A07F-4141-B241-07384095F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834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280" cy="496967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121" y="1"/>
            <a:ext cx="2972280" cy="496967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r">
              <a:defRPr sz="1200"/>
            </a:lvl1pPr>
          </a:lstStyle>
          <a:p>
            <a:fld id="{C90EDC96-0C61-4523-B59B-401F37B0F11D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746125"/>
            <a:ext cx="59705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3" tIns="45757" rIns="91513" bIns="4575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283" y="4723568"/>
            <a:ext cx="5485439" cy="4475877"/>
          </a:xfrm>
          <a:prstGeom prst="rect">
            <a:avLst/>
          </a:prstGeom>
        </p:spPr>
        <p:txBody>
          <a:bodyPr vert="horz" lIns="91513" tIns="45757" rIns="91513" bIns="457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135"/>
            <a:ext cx="2972280" cy="496967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121" y="9447135"/>
            <a:ext cx="2972280" cy="496967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r">
              <a:defRPr sz="1200"/>
            </a:lvl1pPr>
          </a:lstStyle>
          <a:p>
            <a:fld id="{A0CAEF4C-26B9-4A87-9CC0-8F97EB873C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0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31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86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68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Routines, rules, boundaries, contracts (rule of three)</a:t>
            </a:r>
          </a:p>
          <a:p>
            <a:r>
              <a:rPr lang="en-GB" dirty="0">
                <a:latin typeface="+mn-lt"/>
              </a:rPr>
              <a:t>Practical vs Theory</a:t>
            </a:r>
          </a:p>
          <a:p>
            <a:r>
              <a:rPr lang="en-GB" dirty="0">
                <a:latin typeface="+mn-lt"/>
              </a:rPr>
              <a:t>Stickers/bribes/rewards</a:t>
            </a:r>
          </a:p>
          <a:p>
            <a:r>
              <a:rPr lang="en-GB" dirty="0">
                <a:latin typeface="+mn-lt"/>
              </a:rPr>
              <a:t>Positivity &amp; restorative conversations</a:t>
            </a:r>
          </a:p>
          <a:p>
            <a:r>
              <a:rPr lang="en-GB" dirty="0">
                <a:latin typeface="+mn-lt"/>
              </a:rPr>
              <a:t>KNOWING the kids in front of you, and letting them know you – relationships first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983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212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574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271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25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Routines, rules, boundaries, contracts (rule of three)</a:t>
            </a:r>
          </a:p>
          <a:p>
            <a:r>
              <a:rPr lang="en-GB" dirty="0">
                <a:latin typeface="+mn-lt"/>
              </a:rPr>
              <a:t>Practical vs Theory</a:t>
            </a:r>
          </a:p>
          <a:p>
            <a:r>
              <a:rPr lang="en-GB" dirty="0">
                <a:latin typeface="+mn-lt"/>
              </a:rPr>
              <a:t>Stickers/bribes/rewards</a:t>
            </a:r>
          </a:p>
          <a:p>
            <a:r>
              <a:rPr lang="en-GB" dirty="0">
                <a:latin typeface="+mn-lt"/>
              </a:rPr>
              <a:t>Positivity &amp; restorative conversations</a:t>
            </a:r>
          </a:p>
          <a:p>
            <a:r>
              <a:rPr lang="en-GB" dirty="0">
                <a:latin typeface="+mn-lt"/>
              </a:rPr>
              <a:t>KNOWING the kids in front of you, and letting them know you – relationships first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307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85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4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6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378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AEF4C-26B9-4A87-9CC0-8F97EB873CD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58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7851648" cy="15240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690447"/>
            <a:ext cx="7854696" cy="14605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Agenda Item -</a:t>
            </a:r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61356"/>
            <a:ext cx="8229600" cy="365760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6296" y="5296959"/>
            <a:ext cx="1450504" cy="304271"/>
          </a:xfrm>
        </p:spPr>
        <p:txBody>
          <a:bodyPr/>
          <a:lstStyle>
            <a:lvl1pPr>
              <a:defRPr sz="2600" baseline="0"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097280"/>
            <a:ext cx="7772400" cy="1135380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53887"/>
            <a:ext cx="7772400" cy="1258093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071"/>
            <a:ext cx="4038600" cy="36957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071"/>
            <a:ext cx="4038600" cy="36957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46040"/>
            <a:ext cx="4040188" cy="549460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49798"/>
            <a:ext cx="4041775" cy="54570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095500"/>
            <a:ext cx="4040188" cy="320476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095500"/>
            <a:ext cx="4041775" cy="320476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305800" cy="9525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68313" y="1633538"/>
            <a:ext cx="8280400" cy="352742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8627"/>
            <a:ext cx="2743200" cy="968375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397000"/>
            <a:ext cx="2743200" cy="3810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397000"/>
            <a:ext cx="5111750" cy="3810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923397"/>
            <a:ext cx="5257800" cy="34290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466474"/>
            <a:ext cx="155448" cy="12954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80830"/>
            <a:ext cx="2212848" cy="131885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357321"/>
            <a:ext cx="2209800" cy="181610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5296959"/>
            <a:ext cx="609600" cy="304271"/>
          </a:xfrm>
        </p:spPr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999597"/>
            <a:ext cx="4617720" cy="327660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847167"/>
            <a:ext cx="9163050" cy="8678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5183188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1"/>
            <a:ext cx="2057400" cy="4343136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1"/>
            <a:ext cx="6019800" cy="434313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8B04F-AFEC-4386-8FE4-89EAAAEB47A5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953"/>
            <a:ext cx="9163050" cy="8678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953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12900"/>
            <a:ext cx="8229600" cy="3657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88B04F-AFEC-4386-8FE4-89EAAAEB47A5}" type="datetimeFigureOut">
              <a:rPr lang="en-GB" smtClean="0"/>
              <a:t>28/10/2024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5296959"/>
            <a:ext cx="33528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5296959"/>
            <a:ext cx="7620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CEF48F-0268-4144-8630-140275BA0C9E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168673"/>
            <a:ext cx="9180548" cy="54102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7479"/>
            <a:ext cx="1235622" cy="5319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7479"/>
            <a:ext cx="1235622" cy="5319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None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info@ssta.org.u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sta.org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18BB-8D98-4FC3-9455-067257C2A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1737996"/>
            <a:ext cx="5226495" cy="1418754"/>
          </a:xfrm>
        </p:spPr>
        <p:txBody>
          <a:bodyPr>
            <a:noAutofit/>
          </a:bodyPr>
          <a:lstStyle/>
          <a:p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Secondary Teachers’ Union</a:t>
            </a:r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NQTs pay nothing for 16 months</a:t>
            </a:r>
            <a:b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get 50% off for 12 months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2473258-B32B-49A5-A13E-E410A3DBB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272944"/>
              </p:ext>
            </p:extLst>
          </p:nvPr>
        </p:nvGraphicFramePr>
        <p:xfrm>
          <a:off x="-140520" y="3250273"/>
          <a:ext cx="6293734" cy="221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FBC6EAFA-3D56-462D-A89E-53676F9FE7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4757" y="407328"/>
            <a:ext cx="3429000" cy="205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36343E-E43D-4984-B870-BF29C52E45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6846" y="3506108"/>
            <a:ext cx="1464254" cy="1460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2C9CCF-3D04-44BA-966E-17112F45ECDD}"/>
              </a:ext>
            </a:extLst>
          </p:cNvPr>
          <p:cNvSpPr txBox="1"/>
          <p:nvPr/>
        </p:nvSpPr>
        <p:spPr>
          <a:xfrm>
            <a:off x="7336846" y="2372752"/>
            <a:ext cx="1567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350" dirty="0"/>
          </a:p>
          <a:p>
            <a:endParaRPr lang="en-GB" sz="1350" dirty="0"/>
          </a:p>
          <a:p>
            <a:r>
              <a:rPr lang="en-GB" sz="1350" dirty="0"/>
              <a:t>Use your phone camera to join:</a:t>
            </a:r>
          </a:p>
        </p:txBody>
      </p:sp>
      <p:pic>
        <p:nvPicPr>
          <p:cNvPr id="14" name="Picture 13" descr="A blue and white sign&#10;&#10;Description automatically generated with low confidence">
            <a:extLst>
              <a:ext uri="{FF2B5EF4-FFF2-40B4-BE49-F238E27FC236}">
                <a16:creationId xmlns:a16="http://schemas.microsoft.com/office/drawing/2014/main" id="{87DE1F20-31F5-42B0-BADB-6EC175E819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058" y="407328"/>
            <a:ext cx="3429001" cy="14187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0CBC33-9995-42AB-BF8D-601660AD3273}"/>
              </a:ext>
            </a:extLst>
          </p:cNvPr>
          <p:cNvSpPr txBox="1"/>
          <p:nvPr/>
        </p:nvSpPr>
        <p:spPr>
          <a:xfrm>
            <a:off x="7119258" y="4966607"/>
            <a:ext cx="19376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www.ssta.org.uk/join</a:t>
            </a:r>
          </a:p>
        </p:txBody>
      </p:sp>
    </p:spTree>
    <p:extLst>
      <p:ext uri="{BB962C8B-B14F-4D97-AF65-F5344CB8AC3E}">
        <p14:creationId xmlns:p14="http://schemas.microsoft.com/office/powerpoint/2010/main" val="9413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943208"/>
            <a:ext cx="4032448" cy="457858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900" b="1" dirty="0"/>
            </a:br>
            <a:br>
              <a:rPr lang="en-US" sz="4900" b="1" dirty="0"/>
            </a:br>
            <a:r>
              <a:rPr lang="en-US" sz="4900" b="1" dirty="0"/>
              <a:t>SSTA NQT’s</a:t>
            </a:r>
            <a:br>
              <a:rPr lang="en-US" sz="4900" b="1" dirty="0"/>
            </a:br>
            <a:r>
              <a:rPr lang="en-US" sz="4900" b="1" dirty="0"/>
              <a:t>Classroom Management, SEN and Top Tips on Parent’s Evenings Webinar</a:t>
            </a:r>
            <a:br>
              <a:rPr lang="en-US" sz="3600" b="1" dirty="0"/>
            </a:b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45732"/>
            <a:ext cx="5398019" cy="252985"/>
          </a:xfrm>
          <a:prstGeom prst="rect">
            <a:avLst/>
          </a:prstGeom>
        </p:spPr>
      </p:pic>
      <p:pic>
        <p:nvPicPr>
          <p:cNvPr id="1026" name="Picture 2" descr="5 Novel Ways to Get Attention from Noisy Students">
            <a:extLst>
              <a:ext uri="{FF2B5EF4-FFF2-40B4-BE49-F238E27FC236}">
                <a16:creationId xmlns:a16="http://schemas.microsoft.com/office/drawing/2014/main" id="{133139C9-34C0-A01A-0D36-EF6579836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917" y="1571625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9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F6501-87F2-4CA1-9734-634DA41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vert="horz" lIns="0" rIns="0" bIns="0" anchor="b">
            <a:normAutofit/>
          </a:bodyPr>
          <a:lstStyle/>
          <a:p>
            <a:r>
              <a:rPr kumimoji="0" lang="en-US" b="0" kern="120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Who are we?</a:t>
            </a:r>
          </a:p>
        </p:txBody>
      </p:sp>
      <p:pic>
        <p:nvPicPr>
          <p:cNvPr id="2050" name="Picture 2" descr="Introductions Stock Illustrations – 156 Introductions Stock Illustrations,  Vectors &amp; Clipart - Dreamstime">
            <a:extLst>
              <a:ext uri="{FF2B5EF4-FFF2-40B4-BE49-F238E27FC236}">
                <a16:creationId xmlns:a16="http://schemas.microsoft.com/office/drawing/2014/main" id="{50706FFB-42AB-A45E-929F-24AEB66EA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48" y="1563229"/>
            <a:ext cx="4977904" cy="372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3E66E-0415-4779-9847-D59A6C004C06}"/>
              </a:ext>
            </a:extLst>
          </p:cNvPr>
          <p:cNvSpPr txBox="1"/>
          <p:nvPr/>
        </p:nvSpPr>
        <p:spPr>
          <a:xfrm>
            <a:off x="4427984" y="1273324"/>
            <a:ext cx="4392488" cy="1152128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r>
              <a:rPr lang="en-US" sz="2400" dirty="0">
                <a:solidFill>
                  <a:schemeClr val="tx2"/>
                </a:solidFill>
              </a:rPr>
              <a:t>Casey Enkel – Drama – </a:t>
            </a:r>
            <a:r>
              <a:rPr lang="en-US" sz="2400" dirty="0" err="1">
                <a:solidFill>
                  <a:schemeClr val="tx2"/>
                </a:solidFill>
              </a:rPr>
              <a:t>Peterhead</a:t>
            </a:r>
            <a:r>
              <a:rPr lang="en-US" sz="2400" dirty="0">
                <a:solidFill>
                  <a:schemeClr val="tx2"/>
                </a:solidFill>
              </a:rPr>
              <a:t> Academy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dirty="0" err="1">
                <a:solidFill>
                  <a:schemeClr val="tx2"/>
                </a:solidFill>
              </a:rPr>
              <a:t>Aberdeenshire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7F84C8-2D4E-DFA8-8250-76DBC1A93646}"/>
              </a:ext>
            </a:extLst>
          </p:cNvPr>
          <p:cNvSpPr txBox="1"/>
          <p:nvPr/>
        </p:nvSpPr>
        <p:spPr>
          <a:xfrm>
            <a:off x="5652120" y="2425452"/>
            <a:ext cx="4392488" cy="1152128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r>
              <a:rPr lang="en-US" sz="2400" dirty="0">
                <a:solidFill>
                  <a:schemeClr val="tx2"/>
                </a:solidFill>
              </a:rPr>
              <a:t>Sarah Dargie – Biology –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r>
              <a:rPr lang="en-US" sz="2400" dirty="0">
                <a:solidFill>
                  <a:schemeClr val="tx2"/>
                </a:solidFill>
              </a:rPr>
              <a:t>St Benedict’s High School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r>
              <a:rPr lang="en-US" sz="2400" dirty="0">
                <a:solidFill>
                  <a:schemeClr val="tx2"/>
                </a:solidFill>
              </a:rPr>
              <a:t>(Renfrewshire) </a:t>
            </a:r>
          </a:p>
        </p:txBody>
      </p:sp>
    </p:spTree>
    <p:extLst>
      <p:ext uri="{BB962C8B-B14F-4D97-AF65-F5344CB8AC3E}">
        <p14:creationId xmlns:p14="http://schemas.microsoft.com/office/powerpoint/2010/main" val="1929017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400838E3-38C8-1708-CA4D-4C2CC6536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9229"/>
            <a:ext cx="8229600" cy="952500"/>
          </a:xfrm>
        </p:spPr>
        <p:txBody>
          <a:bodyPr/>
          <a:lstStyle/>
          <a:p>
            <a:r>
              <a:rPr lang="en-US" dirty="0"/>
              <a:t>What works well for us?</a:t>
            </a:r>
          </a:p>
        </p:txBody>
      </p:sp>
      <p:pic>
        <p:nvPicPr>
          <p:cNvPr id="3078" name="Picture 6" descr="Epicor Financial Year End Tips and Tricks- Customer Webinar | Six S Partners">
            <a:extLst>
              <a:ext uri="{FF2B5EF4-FFF2-40B4-BE49-F238E27FC236}">
                <a16:creationId xmlns:a16="http://schemas.microsoft.com/office/drawing/2014/main" id="{E76815AD-32F7-79EA-CDE6-4F2B10910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25" y="1314114"/>
            <a:ext cx="9144000" cy="4389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28A2ED-F450-B2F2-32E4-C37F0610EBCB}"/>
              </a:ext>
            </a:extLst>
          </p:cNvPr>
          <p:cNvSpPr txBox="1"/>
          <p:nvPr/>
        </p:nvSpPr>
        <p:spPr>
          <a:xfrm>
            <a:off x="251520" y="1600071"/>
            <a:ext cx="4244280" cy="36957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94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BA32D-7A0F-75B4-E75D-6A49A42FE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56FA4-2DEA-07FB-84B2-B205A9882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A27C4-3CEB-A269-EB8A-5FE485B1F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2510"/>
            <a:ext cx="9152158" cy="513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BB0E1-0D79-4345-A04E-7E97D4B0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943E-25F1-014F-A2C6-C1F00299C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61356"/>
            <a:ext cx="4968552" cy="3657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Think about all the aspects you have control over </a:t>
            </a:r>
            <a:r>
              <a:rPr lang="en-GB" b="1" dirty="0"/>
              <a:t>before</a:t>
            </a:r>
            <a:r>
              <a:rPr lang="en-GB" dirty="0"/>
              <a:t> you teach the class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Think about all the aspects you have </a:t>
            </a:r>
            <a:r>
              <a:rPr lang="en-GB" b="1" dirty="0"/>
              <a:t>do not have </a:t>
            </a:r>
            <a:r>
              <a:rPr lang="en-GB" dirty="0"/>
              <a:t>control over </a:t>
            </a:r>
            <a:r>
              <a:rPr lang="en-GB" b="1" dirty="0"/>
              <a:t>before</a:t>
            </a:r>
            <a:r>
              <a:rPr lang="en-GB" dirty="0"/>
              <a:t> you teach the class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66C2E00-0F67-8B40-8BFA-6DE91D9FC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586" y="1062990"/>
            <a:ext cx="3076972" cy="207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2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9AC2-634A-C54C-A057-E2F6E846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During 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6ADAB-54D7-2D4E-9B4E-075C0EC8C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61356"/>
            <a:ext cx="5112568" cy="3657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Plan for 45 minutes!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Chunk the lesson but not too much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Uphold discipline consistently but in a way you can maintain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Have something as a back up</a:t>
            </a:r>
          </a:p>
        </p:txBody>
      </p:sp>
      <p:pic>
        <p:nvPicPr>
          <p:cNvPr id="2050" name="Picture 2" descr="UPCATET Prep Tips">
            <a:extLst>
              <a:ext uri="{FF2B5EF4-FFF2-40B4-BE49-F238E27FC236}">
                <a16:creationId xmlns:a16="http://schemas.microsoft.com/office/drawing/2014/main" id="{AFE789B7-BDD5-B74C-BFBD-79522E16A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820688"/>
            <a:ext cx="3304546" cy="218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3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4BAC-73AB-7641-8B94-25A389E1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After 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57262-C237-0C48-BC75-89777D3B3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61356"/>
            <a:ext cx="4968552" cy="3657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Make sure you you make time to review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Only change one thing and try it a few times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If you get 70% of the class on board, you’re there!</a:t>
            </a:r>
          </a:p>
        </p:txBody>
      </p:sp>
      <p:pic>
        <p:nvPicPr>
          <p:cNvPr id="3074" name="Picture 2" descr="How Often Should Employees Have Performance Reviews? - Lawpath">
            <a:extLst>
              <a:ext uri="{FF2B5EF4-FFF2-40B4-BE49-F238E27FC236}">
                <a16:creationId xmlns:a16="http://schemas.microsoft.com/office/drawing/2014/main" id="{BC47D0B8-F8DE-3946-8406-2C1FC7B459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6"/>
          <a:stretch/>
        </p:blipFill>
        <p:spPr bwMode="auto">
          <a:xfrm>
            <a:off x="5554807" y="1567235"/>
            <a:ext cx="3131993" cy="24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89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9E92D-593A-604D-9AA0-7384FE3C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That one class from a horror film…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907FD-3207-6E49-8535-2315D52E6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61356"/>
            <a:ext cx="4199384" cy="3657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Everyone has that ‘one’ class.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Even mix boys and girls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Topic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8 weeks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This is the one I will learn the most from!</a:t>
            </a:r>
          </a:p>
        </p:txBody>
      </p:sp>
      <p:pic>
        <p:nvPicPr>
          <p:cNvPr id="4098" name="Picture 2" descr="90+ Frustrated Teacher And Misbehaving Students Stock Photos, Pictures &amp;  Royalty-Free Images - iStock">
            <a:extLst>
              <a:ext uri="{FF2B5EF4-FFF2-40B4-BE49-F238E27FC236}">
                <a16:creationId xmlns:a16="http://schemas.microsoft.com/office/drawing/2014/main" id="{08FCAAED-0494-3544-AEBA-B823ABDC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21396"/>
            <a:ext cx="4030216" cy="268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92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400838E3-38C8-1708-CA4D-4C2CC6536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9229"/>
            <a:ext cx="8229600" cy="952500"/>
          </a:xfrm>
        </p:spPr>
        <p:txBody>
          <a:bodyPr/>
          <a:lstStyle/>
          <a:p>
            <a:r>
              <a:rPr lang="en-US" dirty="0"/>
              <a:t>What works well for you?</a:t>
            </a:r>
          </a:p>
        </p:txBody>
      </p:sp>
      <p:pic>
        <p:nvPicPr>
          <p:cNvPr id="3078" name="Picture 6" descr="Epicor Financial Year End Tips and Tricks- Customer Webinar | Six S Partners">
            <a:extLst>
              <a:ext uri="{FF2B5EF4-FFF2-40B4-BE49-F238E27FC236}">
                <a16:creationId xmlns:a16="http://schemas.microsoft.com/office/drawing/2014/main" id="{E76815AD-32F7-79EA-CDE6-4F2B10910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25" y="1314114"/>
            <a:ext cx="9144000" cy="4389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28A2ED-F450-B2F2-32E4-C37F0610EBCB}"/>
              </a:ext>
            </a:extLst>
          </p:cNvPr>
          <p:cNvSpPr txBox="1"/>
          <p:nvPr/>
        </p:nvSpPr>
        <p:spPr>
          <a:xfrm>
            <a:off x="251520" y="1600071"/>
            <a:ext cx="4244280" cy="36957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 2"/>
            </a:pP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822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F6501-87F2-4CA1-9734-634DA41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vert="horz" lIns="0" rIns="0" bIns="0" anchor="b">
            <a:normAutofit/>
          </a:bodyPr>
          <a:lstStyle/>
          <a:p>
            <a:r>
              <a:rPr kumimoji="0" lang="en-US" b="0" kern="120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Good Reading: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52054A-8B2A-3D6B-F95E-F31AB6506F0D}"/>
              </a:ext>
            </a:extLst>
          </p:cNvPr>
          <p:cNvSpPr txBox="1"/>
          <p:nvPr/>
        </p:nvSpPr>
        <p:spPr>
          <a:xfrm>
            <a:off x="4648200" y="1129308"/>
            <a:ext cx="4250432" cy="4464495"/>
          </a:xfrm>
          <a:prstGeom prst="rect">
            <a:avLst/>
          </a:prstGeom>
        </p:spPr>
        <p:txBody>
          <a:bodyPr vert="horz" rtlCol="0">
            <a:normAutofit fontScale="85000" lnSpcReduction="20000"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Getting the Buggers to Behave – Sue Cowley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Effective Teaching in Schools – Theory and Practice – Chris </a:t>
            </a:r>
            <a:r>
              <a:rPr lang="en-US" sz="2600" dirty="0" err="1">
                <a:solidFill>
                  <a:schemeClr val="tx2"/>
                </a:solidFill>
              </a:rPr>
              <a:t>Kyriacou</a:t>
            </a: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Engaging Learners – Mark Burns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The Teaching Delusion books 1-3 – Bruce Robertson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The Teachers Toolkit – Paul </a:t>
            </a:r>
            <a:r>
              <a:rPr lang="en-US" sz="2600" dirty="0" err="1">
                <a:solidFill>
                  <a:schemeClr val="tx2"/>
                </a:solidFill>
              </a:rPr>
              <a:t>Ginnis</a:t>
            </a: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Take Control of the Noisy Class – Rob </a:t>
            </a:r>
            <a:r>
              <a:rPr lang="en-US" sz="2600" dirty="0" err="1">
                <a:solidFill>
                  <a:schemeClr val="tx2"/>
                </a:solidFill>
              </a:rPr>
              <a:t>Plevin</a:t>
            </a: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When the Adult Changes, Everything Changes – Paul Dix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2"/>
              </a:solidFill>
            </a:endParaRPr>
          </a:p>
        </p:txBody>
      </p:sp>
      <p:pic>
        <p:nvPicPr>
          <p:cNvPr id="4098" name="Picture 2" descr="Firfield Primary School - Reading">
            <a:extLst>
              <a:ext uri="{FF2B5EF4-FFF2-40B4-BE49-F238E27FC236}">
                <a16:creationId xmlns:a16="http://schemas.microsoft.com/office/drawing/2014/main" id="{5AF60CD5-7167-E82D-C76A-154EDCE6D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" r="9642"/>
          <a:stretch/>
        </p:blipFill>
        <p:spPr bwMode="auto">
          <a:xfrm>
            <a:off x="245368" y="1600071"/>
            <a:ext cx="4402832" cy="329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051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D4F45-C4CD-E6BD-8B66-3F0E26DF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 – 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55E3C-FAB3-1557-AFCC-2D9E5664A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070"/>
            <a:ext cx="4330824" cy="3849717"/>
          </a:xfrm>
        </p:spPr>
        <p:txBody>
          <a:bodyPr>
            <a:normAutofit/>
          </a:bodyPr>
          <a:lstStyle/>
          <a:p>
            <a:r>
              <a:rPr lang="en-GB" dirty="0"/>
              <a:t>Overview of last time – finding the information that you need</a:t>
            </a:r>
          </a:p>
          <a:p>
            <a:r>
              <a:rPr lang="en-GB" dirty="0"/>
              <a:t>Do you teach to the top and differentiate down? Or to the middle?</a:t>
            </a:r>
          </a:p>
          <a:p>
            <a:r>
              <a:rPr lang="en-GB" dirty="0"/>
              <a:t>Is there anything you have discovered which has transformed your practice?</a:t>
            </a:r>
          </a:p>
        </p:txBody>
      </p:sp>
      <p:pic>
        <p:nvPicPr>
          <p:cNvPr id="1026" name="Picture 2" descr="Special Educational Needs &amp; Disabilities - The Morley Academy">
            <a:extLst>
              <a:ext uri="{FF2B5EF4-FFF2-40B4-BE49-F238E27FC236}">
                <a16:creationId xmlns:a16="http://schemas.microsoft.com/office/drawing/2014/main" id="{77476392-4A27-160F-4EDE-C93EDEF7693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724" y="1090108"/>
            <a:ext cx="4226276" cy="400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22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F6501-87F2-4CA1-9734-634DA41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vert="horz" lIns="0" rIns="0" bIns="0" anchor="b">
            <a:normAutofit/>
          </a:bodyPr>
          <a:lstStyle/>
          <a:p>
            <a:r>
              <a:rPr kumimoji="0" lang="en-US" b="0" kern="120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Good Reading: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52054A-8B2A-3D6B-F95E-F31AB6506F0D}"/>
              </a:ext>
            </a:extLst>
          </p:cNvPr>
          <p:cNvSpPr txBox="1"/>
          <p:nvPr/>
        </p:nvSpPr>
        <p:spPr>
          <a:xfrm>
            <a:off x="4648200" y="1600070"/>
            <a:ext cx="4250432" cy="399373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2"/>
              </a:solidFill>
            </a:endParaRPr>
          </a:p>
        </p:txBody>
      </p:sp>
      <p:pic>
        <p:nvPicPr>
          <p:cNvPr id="4098" name="Picture 2" descr="Firfield Primary School - Reading">
            <a:extLst>
              <a:ext uri="{FF2B5EF4-FFF2-40B4-BE49-F238E27FC236}">
                <a16:creationId xmlns:a16="http://schemas.microsoft.com/office/drawing/2014/main" id="{5AF60CD5-7167-E82D-C76A-154EDCE6D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" r="9642"/>
          <a:stretch/>
        </p:blipFill>
        <p:spPr bwMode="auto">
          <a:xfrm>
            <a:off x="245368" y="1600071"/>
            <a:ext cx="4402832" cy="329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75E9B0-E961-D7D2-62BF-7E964D5D98B0}"/>
              </a:ext>
            </a:extLst>
          </p:cNvPr>
          <p:cNvSpPr txBox="1"/>
          <p:nvPr/>
        </p:nvSpPr>
        <p:spPr>
          <a:xfrm>
            <a:off x="4648200" y="1201316"/>
            <a:ext cx="4250432" cy="4331657"/>
          </a:xfrm>
          <a:prstGeom prst="rect">
            <a:avLst/>
          </a:prstGeom>
        </p:spPr>
        <p:txBody>
          <a:bodyPr vert="horz" rtlCol="0">
            <a:normAutofit fontScale="85000" lnSpcReduction="20000"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The Ultimate Guide to Differentiation – Sue Cowley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Teach like a Champion (3) Doug </a:t>
            </a:r>
            <a:r>
              <a:rPr lang="en-US" sz="2600" dirty="0" err="1">
                <a:solidFill>
                  <a:schemeClr val="tx2"/>
                </a:solidFill>
              </a:rPr>
              <a:t>Lemov</a:t>
            </a: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Differentiation Pocket Book – Peter </a:t>
            </a:r>
            <a:r>
              <a:rPr lang="en-US" sz="2600" dirty="0" err="1">
                <a:solidFill>
                  <a:schemeClr val="tx2"/>
                </a:solidFill>
              </a:rPr>
              <a:t>Anstee</a:t>
            </a:r>
            <a:endParaRPr lang="en-US" sz="26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How to Use Differentiation in the Classroom – Mike Gershon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Kagan Cooperative Learning – Dr Spencer  Kagan, Miguel Kagan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Getting the Buggers to Learn – Duncan Grey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The Seven T’s of Practical Differentiation – Sue Cowley</a:t>
            </a:r>
          </a:p>
        </p:txBody>
      </p:sp>
    </p:spTree>
    <p:extLst>
      <p:ext uri="{BB962C8B-B14F-4D97-AF65-F5344CB8AC3E}">
        <p14:creationId xmlns:p14="http://schemas.microsoft.com/office/powerpoint/2010/main" val="291340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A6B5-8B6B-E626-6A0F-4D18F45A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Parents Evenings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AE3C6-B8F4-DF1F-93BC-8104876A0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Know who is actually sitting in front of you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Do you teach more than 1 subject? Have you checked which subject the parents are there for?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Don’t overcomplicate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Know what you’re going to say before you go in (have a script)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Are you taking in work examples?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Any Questions?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424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F6501-87F2-4CA1-9734-634DA41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vert="horz" lIns="0" tIns="0" rIns="0" bIns="0" anchor="b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r>
              <a:rPr lang="en-US" dirty="0"/>
              <a:t>What happens if I need someone?</a:t>
            </a:r>
            <a:endParaRPr kumimoji="0" lang="en-US" b="0" kern="1200" cap="none" baseline="0" dirty="0">
              <a:ln>
                <a:noFill/>
              </a:ln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Teachers' Stress Levels | newteacherslife">
            <a:extLst>
              <a:ext uri="{FF2B5EF4-FFF2-40B4-BE49-F238E27FC236}">
                <a16:creationId xmlns:a16="http://schemas.microsoft.com/office/drawing/2014/main" id="{7B4D99A0-BC60-C8C1-FFA2-BC72A7EC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987294"/>
            <a:ext cx="4038600" cy="292125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194C37-6804-5ACF-7405-26378BA56B2C}"/>
              </a:ext>
            </a:extLst>
          </p:cNvPr>
          <p:cNvSpPr txBox="1"/>
          <p:nvPr/>
        </p:nvSpPr>
        <p:spPr>
          <a:xfrm>
            <a:off x="4648200" y="1600071"/>
            <a:ext cx="4038600" cy="3695700"/>
          </a:xfrm>
          <a:prstGeom prst="rect">
            <a:avLst/>
          </a:prstGeom>
        </p:spPr>
        <p:txBody>
          <a:bodyPr vert="horz" lIns="45720" rIns="45720" rtlCol="0">
            <a:normAutofit/>
          </a:bodyPr>
          <a:lstStyle/>
          <a:p>
            <a:pPr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</a:pPr>
            <a:r>
              <a:rPr lang="en-US" sz="2000" dirty="0">
                <a:solidFill>
                  <a:srgbClr val="00778B"/>
                </a:solidFill>
              </a:rPr>
              <a:t>Remember your </a:t>
            </a:r>
            <a:r>
              <a:rPr lang="en-US" sz="2000" b="1" u="sng" dirty="0">
                <a:solidFill>
                  <a:srgbClr val="00778B"/>
                </a:solidFill>
              </a:rPr>
              <a:t>union</a:t>
            </a:r>
            <a:r>
              <a:rPr lang="en-US" sz="2000" dirty="0">
                <a:solidFill>
                  <a:srgbClr val="00778B"/>
                </a:solidFill>
              </a:rPr>
              <a:t> is here for you!</a:t>
            </a:r>
          </a:p>
          <a:p>
            <a:pPr marL="457200" indent="-457200">
              <a:spcBef>
                <a:spcPct val="20000"/>
              </a:spcBef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78B"/>
                </a:solidFill>
              </a:rPr>
              <a:t>school Reps</a:t>
            </a:r>
          </a:p>
          <a:p>
            <a:pPr marL="457200" indent="-457200">
              <a:spcBef>
                <a:spcPct val="20000"/>
              </a:spcBef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78B"/>
                </a:solidFill>
                <a:hlinkClick r:id="rId4"/>
              </a:rPr>
              <a:t>info@ssta.org.uk</a:t>
            </a:r>
            <a:endParaRPr lang="en-US" sz="2000" dirty="0">
              <a:solidFill>
                <a:srgbClr val="00778B"/>
              </a:solidFill>
            </a:endParaRPr>
          </a:p>
          <a:p>
            <a:pPr marL="457200" indent="-457200">
              <a:spcBef>
                <a:spcPct val="20000"/>
              </a:spcBef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78B"/>
                </a:solidFill>
                <a:latin typeface="+mj-lt"/>
              </a:rPr>
              <a:t>0131 313 7300.</a:t>
            </a:r>
          </a:p>
          <a:p>
            <a:pPr marL="457200" indent="-457200">
              <a:spcBef>
                <a:spcPct val="20000"/>
              </a:spcBef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78B"/>
                </a:solidFill>
                <a:latin typeface="+mj-lt"/>
              </a:rPr>
              <a:t>You also have your departments – never underestimate how much help your colleagues can be!</a:t>
            </a:r>
            <a:endParaRPr lang="en-GB" sz="2000" dirty="0">
              <a:solidFill>
                <a:srgbClr val="00778B"/>
              </a:solidFill>
              <a:latin typeface="+mj-lt"/>
            </a:endParaRPr>
          </a:p>
          <a:p>
            <a:pPr marL="457200" indent="-457200">
              <a:spcBef>
                <a:spcPct val="20000"/>
              </a:spcBef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778B"/>
              </a:solidFill>
            </a:endParaRPr>
          </a:p>
          <a:p>
            <a:pPr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</a:pPr>
            <a:endParaRPr lang="en-US" sz="2000" dirty="0">
              <a:solidFill>
                <a:srgbClr val="007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05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F6501-87F2-4CA1-9734-634DA41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kumimoji="0" lang="en-US" b="0" kern="1200" dirty="0">
                <a:ln>
                  <a:noFill/>
                </a:ln>
                <a:effectLst/>
              </a:rPr>
              <a:t>Any Questions</a:t>
            </a:r>
            <a:r>
              <a:rPr kumimoji="0" lang="en-US" b="0" kern="1200">
                <a:ln>
                  <a:noFill/>
                </a:ln>
                <a:effectLst/>
              </a:rPr>
              <a:t>/ Issues?</a:t>
            </a:r>
            <a:endParaRPr kumimoji="0" lang="en-US" b="0" kern="1200" dirty="0">
              <a:ln>
                <a:noFill/>
              </a:ln>
              <a:effectLst/>
            </a:endParaRPr>
          </a:p>
        </p:txBody>
      </p:sp>
      <p:pic>
        <p:nvPicPr>
          <p:cNvPr id="8194" name="Picture 2" descr="Tips for Managing the Q&amp;A Part of Your Presentation — Mel Sherwood">
            <a:extLst>
              <a:ext uri="{FF2B5EF4-FFF2-40B4-BE49-F238E27FC236}">
                <a16:creationId xmlns:a16="http://schemas.microsoft.com/office/drawing/2014/main" id="{5D569B65-F929-9293-C8FE-F2CEA8352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2269" y="1561356"/>
            <a:ext cx="5500150" cy="36576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989498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7260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cs typeface="Arial" panose="020B0604020202020204" pitchFamily="34" charset="0"/>
              </a:rPr>
              <a:t>Scottish Secondary Teachers’ Association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11140" y="2425452"/>
            <a:ext cx="8229600" cy="1656184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If you have a query not answered by this information, please do not hesitate to contact the Association via email at </a:t>
            </a:r>
            <a:r>
              <a:rPr lang="en-US" dirty="0">
                <a:latin typeface="+mj-lt"/>
                <a:hlinkClick r:id="rId3"/>
              </a:rPr>
              <a:t>info@ssta.org.uk</a:t>
            </a:r>
            <a:r>
              <a:rPr lang="en-US" dirty="0">
                <a:latin typeface="+mj-lt"/>
              </a:rPr>
              <a:t> or via telephone at 0131 313 7300.</a:t>
            </a:r>
            <a:endParaRPr lang="en-GB" dirty="0">
              <a:latin typeface="+mj-lt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45732"/>
            <a:ext cx="5398019" cy="2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10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gress2015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13516</TotalTime>
  <Words>685</Words>
  <Application>Microsoft Office PowerPoint</Application>
  <PresentationFormat>On-screen Show (16:10)</PresentationFormat>
  <Paragraphs>95</Paragraphs>
  <Slides>17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Constantia</vt:lpstr>
      <vt:lpstr>Wingdings 2</vt:lpstr>
      <vt:lpstr>Congress2015</vt:lpstr>
      <vt:lpstr>   THE Secondary Teachers’ Union NQTs pay nothing for 16 months Others get 50% off for 12 months </vt:lpstr>
      <vt:lpstr>  SSTA NQT’s Classroom Management, SEN and Top Tips on Parent’s Evenings Webinar </vt:lpstr>
      <vt:lpstr>Who are we?</vt:lpstr>
      <vt:lpstr>What works well for us?</vt:lpstr>
      <vt:lpstr>PowerPoint Presentation</vt:lpstr>
      <vt:lpstr>Before the lesson</vt:lpstr>
      <vt:lpstr>During the lesson</vt:lpstr>
      <vt:lpstr>After the lesson</vt:lpstr>
      <vt:lpstr>That one class from a horror film…</vt:lpstr>
      <vt:lpstr>What works well for you?</vt:lpstr>
      <vt:lpstr>Good Reading:</vt:lpstr>
      <vt:lpstr>SEN – tips and tricks</vt:lpstr>
      <vt:lpstr>Good Reading:</vt:lpstr>
      <vt:lpstr>Parents Evenings</vt:lpstr>
      <vt:lpstr>What happens if I need someone?</vt:lpstr>
      <vt:lpstr>Any Questions/ Issues?</vt:lpstr>
      <vt:lpstr>Scottish Secondary Teachers’ Association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Action Short of Strike Action</dc:subject>
  <dc:creator>SSTA</dc:creator>
  <cp:lastModifiedBy>Casey Enkel</cp:lastModifiedBy>
  <cp:revision>244</cp:revision>
  <cp:lastPrinted>2022-06-14T15:20:23Z</cp:lastPrinted>
  <dcterms:created xsi:type="dcterms:W3CDTF">2015-04-28T10:29:52Z</dcterms:created>
  <dcterms:modified xsi:type="dcterms:W3CDTF">2024-11-01T08:28:42Z</dcterms:modified>
</cp:coreProperties>
</file>